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9144000"/>
  <p:notesSz cx="6858000" cy="9144000"/>
  <p:embeddedFontLst>
    <p:embeddedFont>
      <p:font typeface="Source Sans Pr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2FD0AF4-E2FF-4CB3-8495-9B1695641A5B}">
  <a:tblStyle styleId="{92FD0AF4-E2FF-4CB3-8495-9B1695641A5B}" styleName="Table_0">
    <a:wholeTbl>
      <a:tcTxStyle>
        <a:font>
          <a:latin typeface="Arial"/>
          <a:ea typeface="Arial"/>
          <a:cs typeface="Arial"/>
        </a:font>
        <a:srgbClr val="000000"/>
      </a:tcTxStyle>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SansPro-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SourceSansPro-italic.fntdata"/><Relationship Id="rId10" Type="http://schemas.openxmlformats.org/officeDocument/2006/relationships/slide" Target="slides/slide5.xml"/><Relationship Id="rId32" Type="http://schemas.openxmlformats.org/officeDocument/2006/relationships/font" Target="fonts/SourceSansPro-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SourceSansPr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Shape 4"/>
          <p:cNvSpPr txBox="1"/>
          <p:nvPr>
            <p:ph idx="10" type="dt"/>
          </p:nvPr>
        </p:nvSpPr>
        <p:spPr>
          <a:xfrm>
            <a:off x="3886200" y="0"/>
            <a:ext cx="2971799" cy="457200"/>
          </a:xfrm>
          <a:prstGeom prst="rect">
            <a:avLst/>
          </a:prstGeom>
          <a:noFill/>
          <a:ln>
            <a:noFill/>
          </a:ln>
        </p:spPr>
        <p:txBody>
          <a:bodyPr anchorCtr="0" anchor="t" bIns="91425" lIns="91425" rIns="91425" wrap="square" tIns="91425"/>
          <a:lstStyle>
            <a:lvl1pPr indent="0" lvl="0" mar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6" name="Shape 6"/>
          <p:cNvSpPr txBox="1"/>
          <p:nvPr>
            <p:ph idx="1" type="body"/>
          </p:nvPr>
        </p:nvSpPr>
        <p:spPr>
          <a:xfrm>
            <a:off x="914400" y="4343400"/>
            <a:ext cx="5029199" cy="4114800"/>
          </a:xfrm>
          <a:prstGeom prst="rect">
            <a:avLst/>
          </a:prstGeom>
          <a:noFill/>
          <a:ln>
            <a:noFill/>
          </a:ln>
        </p:spPr>
        <p:txBody>
          <a:bodyPr anchorCtr="0" anchor="t" bIns="91425" lIns="91425" rIns="91425" wrap="square" tIns="91425"/>
          <a:lstStyle>
            <a:lvl1pPr indent="0" lvl="0" marL="1524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0" lvl="1" marL="6096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0" lvl="2" marL="10668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0" lvl="3" marL="15240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0" lvl="4" marL="1981200" marR="0" rtl="0" algn="l">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0" lvl="5" marL="2438400" marR="0" rtl="0" algn="l">
              <a:spcBef>
                <a:spcPts val="0"/>
              </a:spcBef>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0" lvl="6" marL="2895600" marR="0" rtl="0" algn="l">
              <a:spcBef>
                <a:spcPts val="0"/>
              </a:spcBef>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0" lvl="7" marL="3352800" marR="0" rtl="0" algn="l">
              <a:spcBef>
                <a:spcPts val="0"/>
              </a:spcBef>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0" lvl="8" marL="3810000" marR="0" rtl="0" algn="l">
              <a:spcBef>
                <a:spcPts val="0"/>
              </a:spcBef>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6800"/>
            <a:ext cx="2971799" cy="4572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Shape 8"/>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celearn.org.nz/images/2724-model-of-a-simple-electric-motor"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Magnetic_field_of_bar_magnets_attracting.png" TargetMode="External"/><Relationship Id="rId3" Type="http://schemas.openxmlformats.org/officeDocument/2006/relationships/hyperlink" Target="https://commons.wikimedia.org/wiki/File:Magnetic_field_of_bar_magnets_repelling.png" TargetMode="External"/><Relationship Id="rId4" Type="http://schemas.openxmlformats.org/officeDocument/2006/relationships/hyperlink" Target="https://commons.wikimedia.org/wiki/File:Magnet0873.p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VFPt_magnet_H_charges.sv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iencelearn.org.nz/images/1820-earth-s-magnetic-field" TargetMode="External"/><Relationship Id="rId3" Type="http://schemas.openxmlformats.org/officeDocument/2006/relationships/hyperlink" Target="https://www.sciencelearn.org.nz/images/281-godwit-in-flight" TargetMode="External"/><Relationship Id="rId4" Type="http://schemas.openxmlformats.org/officeDocument/2006/relationships/hyperlink" Target="https://commons.wikimedia.org/wiki/File:A_concise_essay_on_magnetism;_with_an_account_of_the_declination_and_inclination_of_the_magnetic_needle;_and_an_attempt_to_ascertain_the_cause_of_the_Fleuron_T119950-2.p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203-making-a-weather-vane-and-compas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247-solar-wind-plasma-and-the-magnetosphere" TargetMode="External"/><Relationship Id="rId3" Type="http://schemas.openxmlformats.org/officeDocument/2006/relationships/hyperlink" Target="https://www.sciencelearn.org.nz/resources/240-gaseous-atmosphere"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Compass%23/media/File:Liquid-filled-lensatic-compass-hdr-0a.jp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997-magnetic-resonance-imaging-mri" TargetMode="External"/><Relationship Id="rId3" Type="http://schemas.openxmlformats.org/officeDocument/2006/relationships/hyperlink" Target="https://www.sciencelearn.org.nz/resources/1789-meissner-effect-nick-strickland-video-clip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2724-model-of-a-simple-electric-motor" TargetMode="External"/><Relationship Id="rId3" Type="http://schemas.openxmlformats.org/officeDocument/2006/relationships/hyperlink" Target="https://commons.wikimedia.org/w/index.php?search=homopolar+motor&amp;title=Special:Search&amp;go=Go&amp;searchToken=5gpfpoictt9z1u2yn6wgcyqoe%23/media/File:Homopolar_Motor_Large.jp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1565-wind-power"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1777-superconductivity" TargetMode="External"/><Relationship Id="rId3" Type="http://schemas.openxmlformats.org/officeDocument/2006/relationships/hyperlink" Target="https://www.sciencelearn.org.nz/resources/1765-high-temperature-superconductors" TargetMode="External"/><Relationship Id="rId4" Type="http://schemas.openxmlformats.org/officeDocument/2006/relationships/hyperlink" Target="https://www.sciencelearn.org.nz/resources/1788-superconductivity-bob-buckley-interview"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Powder_steel_on_magnet.jp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agnetism"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agnetis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Ceramic_magnets.jp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Ceramic_magnets.jp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 name="Shape 23"/>
        <p:cNvGrpSpPr/>
        <p:nvPr/>
      </p:nvGrpSpPr>
      <p:grpSpPr>
        <a:xfrm>
          <a:off x="0" y="0"/>
          <a:ext cx="0" cy="0"/>
          <a:chOff x="0" y="0"/>
          <a:chExt cx="0" cy="0"/>
        </a:xfrm>
      </p:grpSpPr>
      <p:sp>
        <p:nvSpPr>
          <p:cNvPr id="24" name="Shape 2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5" name="Shape 25"/>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2"/>
              </a:rPr>
              <a:t>www.sciencelearn.org.nz/images/2724-model-of-a-simple-electric-motor</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6" name="Shape 26"/>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22" name="Shape 122"/>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76200" lvl="0" marL="0" marR="0" rtl="0" algn="l">
              <a:spcBef>
                <a:spcPts val="0"/>
              </a:spcBef>
              <a:spcAft>
                <a:spcPts val="0"/>
              </a:spcAft>
              <a:buClr>
                <a:schemeClr val="dk1"/>
              </a:buClr>
              <a:buSzPts val="1200"/>
              <a:buFont typeface="Calibri"/>
              <a:buNone/>
            </a:pPr>
            <a:r>
              <a:rPr b="0" i="0" lang="en-AU" sz="1200" u="none" cap="none" strike="noStrike">
                <a:solidFill>
                  <a:schemeClr val="dk1"/>
                </a:solidFill>
                <a:latin typeface="Calibri"/>
                <a:ea typeface="Calibri"/>
                <a:cs typeface="Calibri"/>
                <a:sym typeface="Calibri"/>
              </a:rPr>
              <a:t>Image from </a:t>
            </a:r>
            <a:r>
              <a:rPr lang="en-AU"/>
              <a:t>Dr </a:t>
            </a:r>
            <a:r>
              <a:rPr b="0" i="0" lang="en-AU" sz="1200" u="none" cap="none" strike="noStrike">
                <a:solidFill>
                  <a:schemeClr val="dk1"/>
                </a:solidFill>
                <a:latin typeface="Calibri"/>
                <a:ea typeface="Calibri"/>
                <a:cs typeface="Calibri"/>
                <a:sym typeface="Calibri"/>
              </a:rPr>
              <a:t>Simon Taylor</a:t>
            </a:r>
          </a:p>
          <a:p>
            <a:pPr indent="-19050" lvl="0" marL="0" marR="0" rtl="0" algn="l">
              <a:spcBef>
                <a:spcPts val="360"/>
              </a:spcBef>
              <a:spcAft>
                <a:spcPts val="0"/>
              </a:spcAft>
              <a:buClr>
                <a:srgbClr val="31859C"/>
              </a:buClr>
              <a:buSzPts val="300"/>
              <a:buFont typeface="Calibri"/>
              <a:buNone/>
            </a:pPr>
            <a:r>
              <a:rPr b="0" i="0" lang="en-AU" sz="1200" u="none" cap="none" strike="noStrike">
                <a:solidFill>
                  <a:schemeClr val="dk1"/>
                </a:solidFill>
                <a:latin typeface="Calibri"/>
                <a:ea typeface="Calibri"/>
                <a:cs typeface="Calibri"/>
                <a:sym typeface="Calibri"/>
              </a:rPr>
              <a:t>Simon to explain polarity (simply). Do all magnets have poles? Why are there arrows? </a:t>
            </a:r>
          </a:p>
        </p:txBody>
      </p:sp>
      <p:sp>
        <p:nvSpPr>
          <p:cNvPr id="123" name="Shape 123"/>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33" name="Shape 133"/>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Images from </a:t>
            </a:r>
            <a:r>
              <a:rPr b="0" i="0" lang="en-AU" sz="1200" u="sng" cap="none" strike="noStrike">
                <a:solidFill>
                  <a:schemeClr val="hlink"/>
                </a:solidFill>
                <a:latin typeface="Calibri"/>
                <a:ea typeface="Calibri"/>
                <a:cs typeface="Calibri"/>
                <a:sym typeface="Calibri"/>
                <a:hlinkClick r:id="rId2"/>
              </a:rPr>
              <a:t>https://commons.wikimedia.org/wiki/File:Magnetic_field_of_bar_magnets_attracting.png</a:t>
            </a:r>
            <a:r>
              <a:rPr b="0" i="0" lang="en-AU" sz="1200" u="none" cap="none" strike="noStrike">
                <a:solidFill>
                  <a:schemeClr val="dk1"/>
                </a:solidFill>
                <a:latin typeface="Calibri"/>
                <a:ea typeface="Calibri"/>
                <a:cs typeface="Calibri"/>
                <a:sym typeface="Calibri"/>
              </a:rPr>
              <a:t> all public domain</a:t>
            </a:r>
          </a:p>
          <a:p>
            <a:pPr indent="-19050" lvl="0" marL="0" marR="0" rtl="0" algn="l">
              <a:lnSpc>
                <a:spcPct val="100000"/>
              </a:lnSpc>
              <a:spcBef>
                <a:spcPts val="360"/>
              </a:spcBef>
              <a:spcAft>
                <a:spcPts val="0"/>
              </a:spcAft>
              <a:buClr>
                <a:schemeClr val="dk1"/>
              </a:buClr>
              <a:buSzPts val="300"/>
              <a:buFont typeface="Calibri"/>
              <a:buNone/>
            </a:pPr>
            <a:r>
              <a:rPr b="0" i="0" lang="en-AU" sz="1200" u="sng" cap="none" strike="noStrike">
                <a:solidFill>
                  <a:schemeClr val="hlink"/>
                </a:solidFill>
                <a:latin typeface="Calibri"/>
                <a:ea typeface="Calibri"/>
                <a:cs typeface="Calibri"/>
                <a:sym typeface="Calibri"/>
                <a:hlinkClick r:id="rId3"/>
              </a:rPr>
              <a:t>https://commons.wikimedia.org/wiki/File:Magnetic_field_of_bar_magnets_repelling.png</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rPr b="0" i="0" lang="en-AU" sz="1200" u="sng" cap="none" strike="noStrike">
                <a:solidFill>
                  <a:schemeClr val="hlink"/>
                </a:solidFill>
                <a:latin typeface="Calibri"/>
                <a:ea typeface="Calibri"/>
                <a:cs typeface="Calibri"/>
                <a:sym typeface="Calibri"/>
                <a:hlinkClick r:id="rId4"/>
              </a:rPr>
              <a:t>https://commons.wikimedia.org/wiki/File:Magnet0873.png</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and an image from Simon Taylor</a:t>
            </a:r>
          </a:p>
          <a:p>
            <a:pPr indent="-19050" lvl="0" marL="0" marR="0" rtl="0" algn="l">
              <a:spcBef>
                <a:spcPts val="360"/>
              </a:spcBef>
              <a:spcAft>
                <a:spcPts val="0"/>
              </a:spcAft>
              <a:buClr>
                <a:srgbClr val="31859C"/>
              </a:buClr>
              <a:buSzPts val="300"/>
              <a:buFont typeface="Calibri"/>
              <a:buNone/>
            </a:pPr>
            <a:r>
              <a:t/>
            </a:r>
            <a:endParaRPr b="0" i="0" sz="1200" u="none" cap="none" strike="noStrike">
              <a:solidFill>
                <a:schemeClr val="dk1"/>
              </a:solidFill>
              <a:latin typeface="Calibri"/>
              <a:ea typeface="Calibri"/>
              <a:cs typeface="Calibri"/>
              <a:sym typeface="Calibri"/>
            </a:endParaRP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34" name="Shape 134"/>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49" name="Shape 149"/>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5875" lvl="0" marL="0" marR="0" rtl="0" algn="l">
              <a:lnSpc>
                <a:spcPct val="100000"/>
              </a:lnSpc>
              <a:spcBef>
                <a:spcPts val="0"/>
              </a:spcBef>
              <a:spcAft>
                <a:spcPts val="0"/>
              </a:spcAft>
              <a:buClr>
                <a:schemeClr val="dk1"/>
              </a:buClr>
              <a:buSzPts val="250"/>
              <a:buFont typeface="Calibri"/>
              <a:buNone/>
            </a:pPr>
            <a:r>
              <a:rPr b="0" i="0" lang="en-AU" sz="1000" u="none" cap="none" strike="noStrike">
                <a:solidFill>
                  <a:schemeClr val="dk1"/>
                </a:solidFill>
                <a:latin typeface="Calibri"/>
                <a:ea typeface="Calibri"/>
                <a:cs typeface="Calibri"/>
                <a:sym typeface="Calibri"/>
              </a:rPr>
              <a:t>Image from </a:t>
            </a:r>
            <a:r>
              <a:rPr b="0" i="0" lang="en-AU" sz="1000" u="sng" cap="none" strike="noStrike">
                <a:solidFill>
                  <a:schemeClr val="hlink"/>
                </a:solidFill>
                <a:latin typeface="Calibri"/>
                <a:ea typeface="Calibri"/>
                <a:cs typeface="Calibri"/>
                <a:sym typeface="Calibri"/>
                <a:hlinkClick r:id="rId2"/>
              </a:rPr>
              <a:t>https://commons.wikimedia.org/wiki/File:VFPt_magnet_H_charges.svg</a:t>
            </a:r>
            <a:r>
              <a:rPr b="0" i="0" lang="en-AU" sz="1000" u="none" cap="none" strike="noStrike">
                <a:solidFill>
                  <a:schemeClr val="dk1"/>
                </a:solidFill>
                <a:latin typeface="Calibri"/>
                <a:ea typeface="Calibri"/>
                <a:cs typeface="Calibri"/>
                <a:sym typeface="Calibri"/>
              </a:rPr>
              <a:t> LHS image is public domain</a:t>
            </a: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50" name="Shape 150"/>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62" name="Shape 162"/>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Images from </a:t>
            </a:r>
            <a:r>
              <a:rPr lang="en-AU" u="sng">
                <a:solidFill>
                  <a:schemeClr val="hlink"/>
                </a:solidFill>
                <a:hlinkClick r:id="rId2"/>
              </a:rPr>
              <a:t>www.sciencelearn.org.nz/images/1820-earth-s-magnetic-field</a:t>
            </a:r>
            <a:r>
              <a:rPr lang="en-AU" u="none">
                <a:solidFill>
                  <a:schemeClr val="dk1"/>
                </a:solidFill>
              </a:rPr>
              <a:t> </a:t>
            </a:r>
          </a:p>
          <a:p>
            <a:pPr indent="-19050" lvl="0" marL="0" marR="0" rtl="0" algn="l">
              <a:lnSpc>
                <a:spcPct val="100000"/>
              </a:lnSpc>
              <a:spcBef>
                <a:spcPts val="360"/>
              </a:spcBef>
              <a:spcAft>
                <a:spcPts val="0"/>
              </a:spcAft>
              <a:buClr>
                <a:schemeClr val="dk1"/>
              </a:buClr>
              <a:buSzPts val="300"/>
              <a:buFont typeface="Calibri"/>
              <a:buNone/>
            </a:pPr>
            <a:r>
              <a:rPr b="0" i="0" lang="en-AU" sz="1200" u="sng" cap="none" strike="noStrike">
                <a:solidFill>
                  <a:schemeClr val="hlink"/>
                </a:solidFill>
                <a:latin typeface="Calibri"/>
                <a:ea typeface="Calibri"/>
                <a:cs typeface="Calibri"/>
                <a:sym typeface="Calibri"/>
                <a:hlinkClick r:id="rId3"/>
              </a:rPr>
              <a:t>www.sciencelearn.org.nz/images/281-godwit-in-flight</a:t>
            </a:r>
          </a:p>
          <a:p>
            <a:pPr indent="-19050" lvl="0" marL="0" marR="0" rtl="0" algn="l">
              <a:lnSpc>
                <a:spcPct val="100000"/>
              </a:lnSpc>
              <a:spcBef>
                <a:spcPts val="36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Boat image is public domain</a:t>
            </a:r>
          </a:p>
          <a:p>
            <a:pPr indent="-19050" lvl="0" marL="0" marR="0" rtl="0" algn="l">
              <a:lnSpc>
                <a:spcPct val="100000"/>
              </a:lnSpc>
              <a:spcBef>
                <a:spcPts val="36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4"/>
              </a:rPr>
              <a:t>https://commons.wikimedia.org/wiki/File:A_concise_essay_on_magnetism;_with_an_account_of_the_declination_and_inclination_of_the_magnetic_needle;_and_an_attempt_to_ascertain_the_cause_of_the_Fleuron_T119950-2.png</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At the centre of the Earth spins the Earth’s core. The core is made up of mostly iron. The outer portion of the core is liquid iron that spins and makes the Earth into a giant magnet. This is where we get the names for the north and south poles. These poles are actually the positive and negative poles of the Earth’s giant magnet. </a:t>
            </a:r>
          </a:p>
          <a:p>
            <a:pPr indent="-19050" lvl="0" marL="0" marR="0" rtl="0" algn="l">
              <a:lnSpc>
                <a:spcPct val="100000"/>
              </a:lnSpc>
              <a:spcBef>
                <a:spcPts val="36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Connects to work on structure of the Earth and rocks. Reversing poles every 750,000 years ago give us ideas of the history of the Earth – the rock particles have been aligned differently as the poles reverse. True north and magnetic north – they aren’t the same – this has implications for people using maps and compasses for navigation.</a:t>
            </a:r>
          </a:p>
          <a:p>
            <a:pPr indent="-19050" lvl="0" marL="0" marR="0" rtl="0" algn="l">
              <a:lnSpc>
                <a:spcPct val="100000"/>
              </a:lnSpc>
              <a:spcBef>
                <a:spcPts val="36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Knowledge of the existence of magnetic forces isn’t new. Some rocks were magnetic. Compasses have been around since 200BC, invented in China when it was found that a magnet will (if free to do so) align with the poles of the Earth. By the 12</a:t>
            </a:r>
            <a:r>
              <a:rPr b="0" baseline="30000" i="0" lang="en-AU" sz="1200" u="none" cap="none" strike="noStrike">
                <a:solidFill>
                  <a:schemeClr val="dk1"/>
                </a:solidFill>
                <a:latin typeface="Calibri"/>
                <a:ea typeface="Calibri"/>
                <a:cs typeface="Calibri"/>
                <a:sym typeface="Calibri"/>
              </a:rPr>
              <a:t>th</a:t>
            </a:r>
            <a:r>
              <a:rPr b="0" i="0" lang="en-AU" sz="1200" u="none" cap="none" strike="noStrike">
                <a:solidFill>
                  <a:schemeClr val="dk1"/>
                </a:solidFill>
                <a:latin typeface="Calibri"/>
                <a:ea typeface="Calibri"/>
                <a:cs typeface="Calibri"/>
                <a:sym typeface="Calibri"/>
              </a:rPr>
              <a:t> century, Western navigators were using compasses.. This is very useful to us here on Earth as it lets us use magnets in compasses to find our way and make sure we are heading in the right direction. It’s also useful to animals such as birds and whales who use the Earth’s magnetic field to find the right direction when migrating. </a:t>
            </a:r>
          </a:p>
        </p:txBody>
      </p:sp>
      <p:sp>
        <p:nvSpPr>
          <p:cNvPr id="163" name="Shape 163"/>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76" name="Shape 176"/>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2"/>
              </a:rPr>
              <a:t>www.sciencelearn.org.nz/resources/2203-making-a-weather-vane-and-compass</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77" name="Shape 177"/>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87" name="Shape 187"/>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Images from </a:t>
            </a:r>
            <a:r>
              <a:rPr b="0" i="0" lang="en-AU" sz="1200" u="sng" cap="none" strike="noStrike">
                <a:solidFill>
                  <a:schemeClr val="hlink"/>
                </a:solidFill>
                <a:latin typeface="Calibri"/>
                <a:ea typeface="Calibri"/>
                <a:cs typeface="Calibri"/>
                <a:sym typeface="Calibri"/>
                <a:hlinkClick r:id="rId2"/>
              </a:rPr>
              <a:t>www.sciencelearn.org.nz/images/247-solar-wind-plasma-and-the-magnetosphere</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rPr b="0" i="0" lang="en-AU" sz="1200" u="sng" cap="none" strike="noStrike">
                <a:solidFill>
                  <a:schemeClr val="hlink"/>
                </a:solidFill>
                <a:latin typeface="Calibri"/>
                <a:ea typeface="Calibri"/>
                <a:cs typeface="Calibri"/>
                <a:sym typeface="Calibri"/>
                <a:hlinkClick r:id="rId3"/>
              </a:rPr>
              <a:t>www.sciencelearn.org.nz/resources/240-gaseous-atmosphere</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88" name="Shape 188"/>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00" name="Shape 200"/>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5875" lvl="0" marL="0" marR="0" rtl="0" algn="l">
              <a:lnSpc>
                <a:spcPct val="100000"/>
              </a:lnSpc>
              <a:spcBef>
                <a:spcPts val="0"/>
              </a:spcBef>
              <a:spcAft>
                <a:spcPts val="0"/>
              </a:spcAft>
              <a:buClr>
                <a:schemeClr val="dk1"/>
              </a:buClr>
              <a:buSzPts val="250"/>
              <a:buFont typeface="Calibri"/>
              <a:buNone/>
            </a:pPr>
            <a:r>
              <a:rPr b="0" i="0" lang="en-AU" u="none" cap="none" strike="noStrike">
                <a:solidFill>
                  <a:schemeClr val="dk1"/>
                </a:solidFill>
                <a:latin typeface="Calibri"/>
                <a:ea typeface="Calibri"/>
                <a:cs typeface="Calibri"/>
                <a:sym typeface="Calibri"/>
              </a:rPr>
              <a:t>In order not to build misconceptions, it is important to explore magnetism by allowing students to work through the concepts form one to the next. This is easiest achieved through investigations – with prompting questions used to help students explain their ideas.</a:t>
            </a:r>
          </a:p>
        </p:txBody>
      </p:sp>
      <p:sp>
        <p:nvSpPr>
          <p:cNvPr id="201" name="Shape 201"/>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09" name="Shape 209"/>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2"/>
              </a:rPr>
              <a:t>https://commons.wikimedia.org/wiki/Compass#/media/File:Liquid-filled-lensatic-compass-hdr-0a.jpg</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t/>
            </a:r>
            <a:endParaRPr b="1" i="0" sz="1200" u="none" cap="none" strike="noStrike">
              <a:solidFill>
                <a:schemeClr val="dk1"/>
              </a:solidFill>
              <a:latin typeface="Calibri"/>
              <a:ea typeface="Calibri"/>
              <a:cs typeface="Calibri"/>
              <a:sym typeface="Calibri"/>
            </a:endParaRP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10" name="Shape 210"/>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26" name="Shape 226"/>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Images from </a:t>
            </a:r>
            <a:r>
              <a:rPr b="0" i="0" lang="en-AU" sz="1200" u="sng" cap="none" strike="noStrike">
                <a:solidFill>
                  <a:schemeClr val="hlink"/>
                </a:solidFill>
                <a:latin typeface="Calibri"/>
                <a:ea typeface="Calibri"/>
                <a:cs typeface="Calibri"/>
                <a:sym typeface="Calibri"/>
                <a:hlinkClick r:id="rId2"/>
              </a:rPr>
              <a:t>https://www.sciencelearn.org.nz/resources/997-magnetic-resonance-imaging-mri</a:t>
            </a:r>
          </a:p>
          <a:p>
            <a:pPr indent="-19050" lvl="0" marL="0" marR="0" rtl="0" algn="l">
              <a:lnSpc>
                <a:spcPct val="100000"/>
              </a:lnSpc>
              <a:spcBef>
                <a:spcPts val="360"/>
              </a:spcBef>
              <a:spcAft>
                <a:spcPts val="0"/>
              </a:spcAft>
              <a:buClr>
                <a:srgbClr val="31859C"/>
              </a:buClr>
              <a:buSzPts val="300"/>
              <a:buFont typeface="Calibri"/>
              <a:buNone/>
            </a:pPr>
            <a:r>
              <a:rPr b="0" i="0" lang="en-AU" sz="1200" u="sng" cap="none" strike="noStrike">
                <a:solidFill>
                  <a:schemeClr val="hlink"/>
                </a:solidFill>
                <a:latin typeface="Calibri"/>
                <a:ea typeface="Calibri"/>
                <a:cs typeface="Calibri"/>
                <a:sym typeface="Calibri"/>
                <a:hlinkClick r:id="rId3"/>
              </a:rPr>
              <a:t>https://www.sciencelearn.org.nz/resources/1789-meissner-effect-nick-strickland-video-clips</a:t>
            </a:r>
            <a:r>
              <a:rPr b="0" i="0" lang="en-AU" sz="1200" u="none" cap="none" strike="noStrike">
                <a:solidFill>
                  <a:schemeClr val="dk1"/>
                </a:solidFill>
                <a:latin typeface="Calibri"/>
                <a:ea typeface="Calibri"/>
                <a:cs typeface="Calibri"/>
                <a:sym typeface="Calibri"/>
              </a:rPr>
              <a:t> </a:t>
            </a:r>
          </a:p>
          <a:p>
            <a:pPr indent="-19050" lvl="0" marL="0" marR="0" rtl="0" algn="l">
              <a:spcBef>
                <a:spcPts val="360"/>
              </a:spcBef>
              <a:spcAft>
                <a:spcPts val="0"/>
              </a:spcAft>
              <a:buClr>
                <a:srgbClr val="31859C"/>
              </a:buClr>
              <a:buSzPts val="300"/>
              <a:buFont typeface="Calibri"/>
              <a:buNone/>
            </a:pPr>
            <a:r>
              <a:t/>
            </a:r>
            <a:endParaRPr b="0" i="0" sz="1200" u="none" cap="none" strike="noStrike">
              <a:solidFill>
                <a:srgbClr val="31859C"/>
              </a:solidFill>
              <a:latin typeface="Calibri"/>
              <a:ea typeface="Calibri"/>
              <a:cs typeface="Calibri"/>
              <a:sym typeface="Calibri"/>
            </a:endParaRP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27" name="Shape 227"/>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38" name="Shape 238"/>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Images from </a:t>
            </a:r>
            <a:r>
              <a:rPr b="0" i="0" lang="en-AU" sz="1200" u="sng" cap="none" strike="noStrike">
                <a:solidFill>
                  <a:schemeClr val="hlink"/>
                </a:solidFill>
                <a:latin typeface="Calibri"/>
                <a:ea typeface="Calibri"/>
                <a:cs typeface="Calibri"/>
                <a:sym typeface="Calibri"/>
                <a:hlinkClick r:id="rId2"/>
              </a:rPr>
              <a:t>https://www.sciencelearn.org.nz/images/2724-model-of-a-simple-electric-motor</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rPr b="0" i="0" lang="en-AU" sz="1200" u="sng" cap="none" strike="noStrike">
                <a:solidFill>
                  <a:schemeClr val="hlink"/>
                </a:solidFill>
                <a:latin typeface="Calibri"/>
                <a:ea typeface="Calibri"/>
                <a:cs typeface="Calibri"/>
                <a:sym typeface="Calibri"/>
                <a:hlinkClick r:id="rId3"/>
              </a:rPr>
              <a:t>https://commons.wikimedia.org/w/index.php?search=homopolar+motor&amp;title=Special:Search&amp;go=Go&amp;searchToken=5gpfpoictt9z1u2yn6wgcyqoe#/media/File:Homopolar_Motor_Large.jpg</a:t>
            </a:r>
            <a:r>
              <a:rPr b="0" i="0" lang="en-AU" sz="1200" u="none" cap="none" strike="noStrike">
                <a:solidFill>
                  <a:schemeClr val="dk1"/>
                </a:solidFill>
                <a:latin typeface="Calibri"/>
                <a:ea typeface="Calibri"/>
                <a:cs typeface="Calibri"/>
                <a:sym typeface="Calibri"/>
              </a:rPr>
              <a:t> </a:t>
            </a:r>
          </a:p>
        </p:txBody>
      </p:sp>
      <p:sp>
        <p:nvSpPr>
          <p:cNvPr id="239" name="Shape 239"/>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 name="Shape 34"/>
        <p:cNvGrpSpPr/>
        <p:nvPr/>
      </p:nvGrpSpPr>
      <p:grpSpPr>
        <a:xfrm>
          <a:off x="0" y="0"/>
          <a:ext cx="0" cy="0"/>
          <a:chOff x="0" y="0"/>
          <a:chExt cx="0" cy="0"/>
        </a:xfrm>
      </p:grpSpPr>
      <p:sp>
        <p:nvSpPr>
          <p:cNvPr id="35" name="Shape 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36" name="Shape 3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indent="0" lvl="0" marL="152400">
              <a:spcBef>
                <a:spcPts val="0"/>
              </a:spcBef>
              <a:buNone/>
            </a:pPr>
            <a:r>
              <a:t/>
            </a:r>
            <a:endParaRPr/>
          </a:p>
        </p:txBody>
      </p:sp>
      <p:sp>
        <p:nvSpPr>
          <p:cNvPr id="37" name="Shape 37"/>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indent="-19050" lvl="0" marL="0">
              <a:spcBef>
                <a:spcPts val="0"/>
              </a:spcBef>
              <a:buClr>
                <a:schemeClr val="dk1"/>
              </a:buClr>
              <a:buSzPts val="300"/>
              <a:buFont typeface="Arial"/>
              <a:buNone/>
            </a:pPr>
            <a:fld id="{00000000-1234-1234-1234-123412341234}" type="slidenum">
              <a:rPr lang="en-AU"/>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51" name="Shape 251"/>
          <p:cNvSpPr txBox="1"/>
          <p:nvPr>
            <p:ph idx="1" type="body"/>
          </p:nvPr>
        </p:nvSpPr>
        <p:spPr>
          <a:xfrm>
            <a:off x="914400" y="4343400"/>
            <a:ext cx="5029200"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Dr Simon Taylor</a:t>
            </a: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52" name="Shape 252"/>
          <p:cNvSpPr txBox="1"/>
          <p:nvPr>
            <p:ph idx="12" type="sldNum"/>
          </p:nvPr>
        </p:nvSpPr>
        <p:spPr>
          <a:xfrm>
            <a:off x="3886200" y="8686800"/>
            <a:ext cx="2971800"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61" name="Shape 261"/>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2"/>
              </a:rPr>
              <a:t>https://www.sciencelearn.org.nz/resources/1565-wind-power</a:t>
            </a:r>
            <a:r>
              <a:rPr b="0" i="0" lang="en-AU" sz="1200" u="none" cap="none" strike="noStrike">
                <a:solidFill>
                  <a:schemeClr val="dk1"/>
                </a:solidFill>
                <a:latin typeface="Calibri"/>
                <a:ea typeface="Calibri"/>
                <a:cs typeface="Calibri"/>
                <a:sym typeface="Calibri"/>
              </a:rPr>
              <a:t> </a:t>
            </a:r>
          </a:p>
        </p:txBody>
      </p:sp>
      <p:sp>
        <p:nvSpPr>
          <p:cNvPr id="262" name="Shape 262"/>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73" name="Shape 273"/>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Lyn - U</a:t>
            </a:r>
            <a:r>
              <a:rPr lang="en-AU"/>
              <a:t>niversity of Waikato</a:t>
            </a:r>
          </a:p>
        </p:txBody>
      </p:sp>
      <p:sp>
        <p:nvSpPr>
          <p:cNvPr id="274" name="Shape 274"/>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285" name="Shape 285"/>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sng" cap="none" strike="noStrike">
                <a:solidFill>
                  <a:schemeClr val="hlink"/>
                </a:solidFill>
                <a:latin typeface="Calibri"/>
                <a:ea typeface="Calibri"/>
                <a:cs typeface="Calibri"/>
                <a:sym typeface="Calibri"/>
                <a:hlinkClick r:id="rId2"/>
              </a:rPr>
              <a:t>www.sciencelearn.org.nz/resources/1777-superconductivity</a:t>
            </a:r>
          </a:p>
          <a:p>
            <a:pPr indent="-19050" lvl="0" marL="0" marR="0" rtl="0" algn="l">
              <a:lnSpc>
                <a:spcPct val="100000"/>
              </a:lnSpc>
              <a:spcBef>
                <a:spcPts val="360"/>
              </a:spcBef>
              <a:spcAft>
                <a:spcPts val="0"/>
              </a:spcAft>
              <a:buClr>
                <a:schemeClr val="dk1"/>
              </a:buClr>
              <a:buSzPts val="300"/>
              <a:buFont typeface="Calibri"/>
              <a:buNone/>
            </a:pPr>
            <a:r>
              <a:rPr b="0" i="0" lang="en-AU" sz="1200" u="sng" cap="none" strike="noStrike">
                <a:solidFill>
                  <a:schemeClr val="hlink"/>
                </a:solidFill>
                <a:latin typeface="Calibri"/>
                <a:ea typeface="Calibri"/>
                <a:cs typeface="Calibri"/>
                <a:sym typeface="Calibri"/>
                <a:hlinkClick r:id="rId3"/>
              </a:rPr>
              <a:t>www.sciencelearn.org.nz/resources/1765-high-temperature-superconductors</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rPr b="0" i="0" lang="en-AU" sz="1200" u="sng" cap="none" strike="noStrike">
                <a:solidFill>
                  <a:schemeClr val="hlink"/>
                </a:solidFill>
                <a:latin typeface="Calibri"/>
                <a:ea typeface="Calibri"/>
                <a:cs typeface="Calibri"/>
                <a:sym typeface="Calibri"/>
                <a:hlinkClick r:id="rId4"/>
              </a:rPr>
              <a:t>www.sciencelearn.org.nz/resources/1788-superconductivity-bob-buckley-interview</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Extension ideas </a:t>
            </a:r>
          </a:p>
        </p:txBody>
      </p:sp>
      <p:sp>
        <p:nvSpPr>
          <p:cNvPr id="286" name="Shape 286"/>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300" name="Shape 300"/>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is public domain</a:t>
            </a:r>
          </a:p>
          <a:p>
            <a:pPr indent="-1905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01" name="Shape 301"/>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txBox="1"/>
          <p:nvPr>
            <p:ph idx="1" type="body"/>
          </p:nvPr>
        </p:nvSpPr>
        <p:spPr>
          <a:xfrm>
            <a:off x="914400" y="4343400"/>
            <a:ext cx="5029199" cy="4114800"/>
          </a:xfrm>
          <a:prstGeom prst="rect">
            <a:avLst/>
          </a:prstGeom>
          <a:noFill/>
          <a:ln>
            <a:noFill/>
          </a:ln>
        </p:spPr>
        <p:txBody>
          <a:bodyPr anchorCtr="0" anchor="t" bIns="91425" lIns="91425" rIns="91425" wrap="square" tIns="91425">
            <a:noAutofit/>
          </a:bodyPr>
          <a:lstStyle/>
          <a:p>
            <a:pPr indent="-28575" lvl="0" marL="0" marR="0" rtl="0" algn="l">
              <a:spcBef>
                <a:spcPts val="0"/>
              </a:spcBef>
              <a:spcAft>
                <a:spcPts val="0"/>
              </a:spcAft>
              <a:buClr>
                <a:schemeClr val="dk1"/>
              </a:buClr>
              <a:buSzPts val="450"/>
              <a:buFont typeface="Calibri"/>
              <a:buNone/>
            </a:pPr>
            <a:r>
              <a:t/>
            </a:r>
            <a:endParaRPr b="0" i="0" sz="1800" u="none" cap="none" strike="noStrike">
              <a:solidFill>
                <a:srgbClr val="000000"/>
              </a:solidFill>
              <a:latin typeface="Arial"/>
              <a:ea typeface="Arial"/>
              <a:cs typeface="Arial"/>
              <a:sym typeface="Arial"/>
            </a:endParaRPr>
          </a:p>
        </p:txBody>
      </p:sp>
      <p:sp>
        <p:nvSpPr>
          <p:cNvPr id="310" name="Shape 3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 name="Shape 41"/>
        <p:cNvGrpSpPr/>
        <p:nvPr/>
      </p:nvGrpSpPr>
      <p:grpSpPr>
        <a:xfrm>
          <a:off x="0" y="0"/>
          <a:ext cx="0" cy="0"/>
          <a:chOff x="0" y="0"/>
          <a:chExt cx="0" cy="0"/>
        </a:xfrm>
      </p:grpSpPr>
      <p:sp>
        <p:nvSpPr>
          <p:cNvPr id="42" name="Shape 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43" name="Shape 43"/>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indent="0" lvl="0" marL="152400">
              <a:spcBef>
                <a:spcPts val="0"/>
              </a:spcBef>
              <a:buNone/>
            </a:pPr>
            <a:r>
              <a:t/>
            </a:r>
            <a:endParaRPr/>
          </a:p>
        </p:txBody>
      </p:sp>
      <p:sp>
        <p:nvSpPr>
          <p:cNvPr id="44" name="Shape 44"/>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indent="-19050" lvl="0" marL="0" rtl="0">
              <a:spcBef>
                <a:spcPts val="0"/>
              </a:spcBef>
              <a:buClr>
                <a:schemeClr val="dk1"/>
              </a:buClr>
              <a:buSzPts val="300"/>
              <a:buFont typeface="Arial"/>
              <a:buNone/>
            </a:pPr>
            <a:fld id="{00000000-1234-1234-1234-123412341234}" type="slidenum">
              <a:rPr lang="en-AU"/>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 name="Shape 48"/>
        <p:cNvGrpSpPr/>
        <p:nvPr/>
      </p:nvGrpSpPr>
      <p:grpSpPr>
        <a:xfrm>
          <a:off x="0" y="0"/>
          <a:ext cx="0" cy="0"/>
          <a:chOff x="0" y="0"/>
          <a:chExt cx="0" cy="0"/>
        </a:xfrm>
      </p:grpSpPr>
      <p:sp>
        <p:nvSpPr>
          <p:cNvPr id="49" name="Shape 4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50" name="Shape 50"/>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2"/>
              </a:rPr>
              <a:t>https://commons.wikimedia.org/wiki/File:Powder_steel_on_magnet.jpg</a:t>
            </a:r>
            <a:r>
              <a:rPr b="0" i="0" lang="en-AU" sz="1200" u="none" cap="none" strike="noStrike">
                <a:solidFill>
                  <a:schemeClr val="dk1"/>
                </a:solidFill>
                <a:latin typeface="Calibri"/>
                <a:ea typeface="Calibri"/>
                <a:cs typeface="Calibri"/>
                <a:sym typeface="Calibri"/>
              </a:rPr>
              <a:t> </a:t>
            </a: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51" name="Shape 51"/>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62" name="Shape 62"/>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76200" lvl="0" marL="0" marR="0" rtl="0" algn="l">
              <a:lnSpc>
                <a:spcPct val="100000"/>
              </a:lnSpc>
              <a:spcBef>
                <a:spcPts val="0"/>
              </a:spcBef>
              <a:spcAft>
                <a:spcPts val="0"/>
              </a:spcAft>
              <a:buClr>
                <a:schemeClr val="dk1"/>
              </a:buClr>
              <a:buSzPts val="1200"/>
              <a:buFont typeface="Calibri"/>
              <a:buNone/>
            </a:pPr>
            <a:r>
              <a:rPr b="0" i="0" lang="en-AU" sz="1200" u="none" cap="none" strike="noStrike">
                <a:solidFill>
                  <a:schemeClr val="dk1"/>
                </a:solidFill>
                <a:latin typeface="Calibri"/>
                <a:ea typeface="Calibri"/>
                <a:cs typeface="Calibri"/>
                <a:sym typeface="Calibri"/>
              </a:rPr>
              <a:t>Image from Simon Taylor</a:t>
            </a:r>
          </a:p>
          <a:p>
            <a:pPr indent="-7620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3" name="Shape 63"/>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73" name="Shape 73"/>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2"/>
              </a:rPr>
              <a:t>https://en.wikipedia.org/wiki/Magnetism</a:t>
            </a:r>
            <a:r>
              <a:rPr b="0" i="0" lang="en-AU" sz="1200" u="none" cap="none" strike="noStrike">
                <a:solidFill>
                  <a:schemeClr val="dk1"/>
                </a:solidFill>
                <a:latin typeface="Calibri"/>
                <a:ea typeface="Calibri"/>
                <a:cs typeface="Calibri"/>
                <a:sym typeface="Calibri"/>
              </a:rPr>
              <a:t> public domain</a:t>
            </a:r>
          </a:p>
        </p:txBody>
      </p:sp>
      <p:sp>
        <p:nvSpPr>
          <p:cNvPr id="74" name="Shape 74"/>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87" name="Shape 87"/>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5875" lvl="0" marL="0" marR="0" rtl="0" algn="l">
              <a:lnSpc>
                <a:spcPct val="100000"/>
              </a:lnSpc>
              <a:spcBef>
                <a:spcPts val="0"/>
              </a:spcBef>
              <a:spcAft>
                <a:spcPts val="0"/>
              </a:spcAft>
              <a:buClr>
                <a:schemeClr val="dk1"/>
              </a:buClr>
              <a:buSzPts val="250"/>
              <a:buFont typeface="Calibri"/>
              <a:buNone/>
            </a:pPr>
            <a:r>
              <a:rPr b="0" i="0" lang="en-AU" sz="1000" u="none" cap="none" strike="noStrike">
                <a:solidFill>
                  <a:schemeClr val="dk1"/>
                </a:solidFill>
                <a:latin typeface="Calibri"/>
                <a:ea typeface="Calibri"/>
                <a:cs typeface="Calibri"/>
                <a:sym typeface="Calibri"/>
              </a:rPr>
              <a:t>Image from </a:t>
            </a:r>
            <a:r>
              <a:rPr b="0" i="0" lang="en-AU" sz="1000" u="sng" cap="none" strike="noStrike">
                <a:solidFill>
                  <a:schemeClr val="hlink"/>
                </a:solidFill>
                <a:latin typeface="Calibri"/>
                <a:ea typeface="Calibri"/>
                <a:cs typeface="Calibri"/>
                <a:sym typeface="Calibri"/>
                <a:hlinkClick r:id="rId2"/>
              </a:rPr>
              <a:t>https://en.wikipedia.org/wiki/Magnetism</a:t>
            </a:r>
            <a:r>
              <a:rPr b="0" i="0" lang="en-AU" sz="1000" u="none" cap="none" strike="noStrike">
                <a:solidFill>
                  <a:schemeClr val="dk1"/>
                </a:solidFill>
                <a:latin typeface="Calibri"/>
                <a:ea typeface="Calibri"/>
                <a:cs typeface="Calibri"/>
                <a:sym typeface="Calibri"/>
              </a:rPr>
              <a:t> public domain</a:t>
            </a:r>
          </a:p>
        </p:txBody>
      </p:sp>
      <p:sp>
        <p:nvSpPr>
          <p:cNvPr id="88" name="Shape 88"/>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97" name="Shape 97"/>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2"/>
              </a:rPr>
              <a:t>https://commons.wikimedia.org/wiki/File:Ceramic_magnets.jpg</a:t>
            </a:r>
            <a:r>
              <a:rPr b="0" i="0" lang="en-AU" sz="1200" u="none" cap="none" strike="noStrike">
                <a:solidFill>
                  <a:schemeClr val="dk1"/>
                </a:solidFill>
                <a:latin typeface="Calibri"/>
                <a:ea typeface="Calibri"/>
                <a:cs typeface="Calibri"/>
                <a:sym typeface="Calibri"/>
              </a:rPr>
              <a:t> - public domain</a:t>
            </a:r>
          </a:p>
          <a:p>
            <a:pPr indent="-19050" lvl="0" marL="0" marR="0" rtl="0" algn="l">
              <a:lnSpc>
                <a:spcPct val="100000"/>
              </a:lnSpc>
              <a:spcBef>
                <a:spcPts val="36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8" name="Shape 98"/>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107" name="Shape 107"/>
          <p:cNvSpPr txBox="1"/>
          <p:nvPr>
            <p:ph idx="1" type="body"/>
          </p:nvPr>
        </p:nvSpPr>
        <p:spPr>
          <a:xfrm>
            <a:off x="914400" y="4343400"/>
            <a:ext cx="5029199" cy="4114800"/>
          </a:xfrm>
          <a:prstGeom prst="rect">
            <a:avLst/>
          </a:prstGeom>
          <a:noFill/>
          <a:ln>
            <a:noFill/>
          </a:ln>
        </p:spPr>
        <p:txBody>
          <a:bodyPr anchorCtr="0" anchor="t" bIns="45700" lIns="91425" rIns="91425" wrap="square" tIns="45700">
            <a:noAutofit/>
          </a:bodyPr>
          <a:lstStyle/>
          <a:p>
            <a:pPr indent="-19050" lvl="0" marL="0" marR="0" rtl="0" algn="l">
              <a:lnSpc>
                <a:spcPct val="100000"/>
              </a:lnSpc>
              <a:spcBef>
                <a:spcPts val="0"/>
              </a:spcBef>
              <a:spcAft>
                <a:spcPts val="0"/>
              </a:spcAft>
              <a:buClr>
                <a:schemeClr val="dk1"/>
              </a:buClr>
              <a:buSzPts val="300"/>
              <a:buFont typeface="Calibri"/>
              <a:buNone/>
            </a:pPr>
            <a:r>
              <a:rPr b="0" i="0" lang="en-AU" sz="1200" u="none" cap="none" strike="noStrike">
                <a:solidFill>
                  <a:schemeClr val="dk1"/>
                </a:solidFill>
                <a:latin typeface="Calibri"/>
                <a:ea typeface="Calibri"/>
                <a:cs typeface="Calibri"/>
                <a:sym typeface="Calibri"/>
              </a:rPr>
              <a:t>Image from </a:t>
            </a:r>
            <a:r>
              <a:rPr b="0" i="0" lang="en-AU" sz="1200" u="sng" cap="none" strike="noStrike">
                <a:solidFill>
                  <a:schemeClr val="hlink"/>
                </a:solidFill>
                <a:latin typeface="Calibri"/>
                <a:ea typeface="Calibri"/>
                <a:cs typeface="Calibri"/>
                <a:sym typeface="Calibri"/>
                <a:hlinkClick r:id="rId2"/>
              </a:rPr>
              <a:t>https://commons.wikimedia.org/wiki/File:Ceramic_magnets.jpg</a:t>
            </a:r>
            <a:r>
              <a:rPr b="0" i="0" lang="en-AU" sz="1200" u="none" cap="none" strike="noStrike">
                <a:solidFill>
                  <a:schemeClr val="dk1"/>
                </a:solidFill>
                <a:latin typeface="Calibri"/>
                <a:ea typeface="Calibri"/>
                <a:cs typeface="Calibri"/>
                <a:sym typeface="Calibri"/>
              </a:rPr>
              <a:t> public domain</a:t>
            </a:r>
          </a:p>
        </p:txBody>
      </p:sp>
      <p:sp>
        <p:nvSpPr>
          <p:cNvPr id="108" name="Shape 108"/>
          <p:cNvSpPr txBox="1"/>
          <p:nvPr>
            <p:ph idx="12" type="sldNum"/>
          </p:nvPr>
        </p:nvSpPr>
        <p:spPr>
          <a:xfrm>
            <a:off x="3886200" y="8686800"/>
            <a:ext cx="2971799" cy="457200"/>
          </a:xfrm>
          <a:prstGeom prst="rect">
            <a:avLst/>
          </a:prstGeom>
          <a:noFill/>
          <a:ln>
            <a:noFill/>
          </a:ln>
        </p:spPr>
        <p:txBody>
          <a:bodyPr anchorCtr="0" anchor="b" bIns="45700" lIns="91425" rIns="91425" wrap="square" tIns="45700">
            <a:noAutofit/>
          </a:bodyPr>
          <a:lstStyle/>
          <a:p>
            <a:pPr indent="-1905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15"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b="11444" l="5023" r="4997" t="10311"/>
          <a:stretch/>
        </p:blipFill>
        <p:spPr>
          <a:xfrm>
            <a:off x="7362825" y="0"/>
            <a:ext cx="1717675" cy="754063"/>
          </a:xfrm>
          <a:prstGeom prst="rect">
            <a:avLst/>
          </a:prstGeom>
          <a:noFill/>
          <a:ln>
            <a:noFill/>
          </a:ln>
        </p:spPr>
      </p:pic>
      <p:sp>
        <p:nvSpPr>
          <p:cNvPr id="17" name="Shape 17"/>
          <p:cNvSpPr txBox="1"/>
          <p:nvPr>
            <p:ph type="title"/>
          </p:nvPr>
        </p:nvSpPr>
        <p:spPr>
          <a:xfrm>
            <a:off x="533399" y="611872"/>
            <a:ext cx="3840479" cy="1162048"/>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0" lvl="1" marL="0" marR="0" rtl="0" algn="ctr">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indent="0" lvl="2" marL="0" marR="0" rtl="0" algn="ctr">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indent="0" lvl="3" marL="0" marR="0" rtl="0" algn="ctr">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indent="0" lvl="4" marL="0" marR="0" rtl="0" algn="ctr">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indent="0" lvl="5" marL="457200" marR="0" rtl="0" algn="ctr">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indent="0" lvl="6" marL="914400" marR="0" rtl="0" algn="ctr">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indent="0" lvl="7" marL="1371600" marR="0" rtl="0" algn="ctr">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indent="0" lvl="8" marL="1828800" marR="0" rtl="0" algn="ctr">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8" name="Shape 18"/>
          <p:cNvSpPr txBox="1"/>
          <p:nvPr>
            <p:ph idx="1" type="body"/>
          </p:nvPr>
        </p:nvSpPr>
        <p:spPr>
          <a:xfrm>
            <a:off x="4742823" y="1587500"/>
            <a:ext cx="3840479" cy="3898900"/>
          </a:xfrm>
          <a:prstGeom prst="rect">
            <a:avLst/>
          </a:prstGeom>
          <a:noFill/>
          <a:ln>
            <a:noFill/>
          </a:ln>
        </p:spPr>
        <p:txBody>
          <a:bodyPr anchorCtr="0" anchor="t" bIns="91425" lIns="91425" rIns="91425" wrap="square" tIns="91425"/>
          <a:lstStyle>
            <a:lvl1pPr indent="110491" lvl="0" marL="502919" marR="0" rtl="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76200" lvl="1" marL="8255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83183" lvl="2" marL="1094104"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67308" lvl="3" marL="1389379"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76833" lvl="4" marL="1671954"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101600" lvl="5" marL="2667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101600" lvl="6" marL="3124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101600" lvl="7" marL="3581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101600" lvl="8" marL="4038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 name="Shape 19"/>
          <p:cNvSpPr txBox="1"/>
          <p:nvPr>
            <p:ph idx="2" type="body"/>
          </p:nvPr>
        </p:nvSpPr>
        <p:spPr>
          <a:xfrm>
            <a:off x="533399" y="1787856"/>
            <a:ext cx="3840479" cy="3720152"/>
          </a:xfrm>
          <a:prstGeom prst="rect">
            <a:avLst/>
          </a:prstGeom>
          <a:noFill/>
          <a:ln>
            <a:noFill/>
          </a:ln>
        </p:spPr>
        <p:txBody>
          <a:bodyPr anchorCtr="0" anchor="t" bIns="91425" lIns="91425" rIns="91425" wrap="square" tIns="91425"/>
          <a:lstStyle>
            <a:lvl1pPr indent="0" lvl="0" marL="0" marR="0" rtl="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0" lvl="1" marL="457200" marR="0" rtl="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0" lvl="2" marL="914400" marR="0" rtl="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0" lvl="3" marL="13716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0" lvl="4" marL="18288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0" lvl="5"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0" lvl="6"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0" lvl="7"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0" lvl="8"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20" name="Shape 20"/>
          <p:cNvSpPr txBox="1"/>
          <p:nvPr>
            <p:ph idx="10" type="dt"/>
          </p:nvPr>
        </p:nvSpPr>
        <p:spPr>
          <a:xfrm>
            <a:off x="6781800" y="6275387"/>
            <a:ext cx="981074" cy="365125"/>
          </a:xfrm>
          <a:prstGeom prst="rect">
            <a:avLst/>
          </a:prstGeom>
          <a:noFill/>
          <a:ln>
            <a:noFill/>
          </a:ln>
        </p:spPr>
        <p:txBody>
          <a:bodyPr anchorCtr="0" anchor="ctr" bIns="91425" lIns="91425" rIns="91425" wrap="square" tIns="91425"/>
          <a:lstStyle>
            <a:lvl1pPr indent="0" lvl="0" mar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Shape 21"/>
          <p:cNvSpPr txBox="1"/>
          <p:nvPr>
            <p:ph idx="11" type="ftr"/>
          </p:nvPr>
        </p:nvSpPr>
        <p:spPr>
          <a:xfrm>
            <a:off x="265112" y="6275387"/>
            <a:ext cx="5983285"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2" name="Shape 22"/>
          <p:cNvSpPr txBox="1"/>
          <p:nvPr>
            <p:ph idx="12" type="sldNum"/>
          </p:nvPr>
        </p:nvSpPr>
        <p:spPr>
          <a:xfrm>
            <a:off x="7897813" y="6275387"/>
            <a:ext cx="990598" cy="365125"/>
          </a:xfrm>
          <a:prstGeom prst="rect">
            <a:avLst/>
          </a:prstGeom>
          <a:noFill/>
          <a:ln>
            <a:noFill/>
          </a:ln>
        </p:spPr>
        <p:txBody>
          <a:bodyPr anchorCtr="0" anchor="ctr" bIns="45700" lIns="91425" rIns="91425" wrap="square" tIns="45700">
            <a:noAutofit/>
          </a:bodyPr>
          <a:lstStyle/>
          <a:p>
            <a:pPr indent="-57150" lvl="0" marL="0" marR="0" rtl="0" algn="r">
              <a:lnSpc>
                <a:spcPct val="100000"/>
              </a:lnSpc>
              <a:spcBef>
                <a:spcPts val="0"/>
              </a:spcBef>
              <a:spcAft>
                <a:spcPts val="0"/>
              </a:spcAft>
              <a:buClr>
                <a:schemeClr val="lt1"/>
              </a:buClr>
              <a:buSzPts val="900"/>
              <a:buFont typeface="Arial"/>
              <a:buNone/>
            </a:pPr>
            <a:fld id="{00000000-1234-1234-1234-123412341234}" type="slidenum">
              <a:rPr b="0" i="0" lang="en-AU" sz="3600" u="none" cap="none" strike="noStrike">
                <a:solidFill>
                  <a:schemeClr val="lt1"/>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9" name="Shape 9"/>
        <p:cNvGrpSpPr/>
        <p:nvPr/>
      </p:nvGrpSpPr>
      <p:grpSpPr>
        <a:xfrm>
          <a:off x="0" y="0"/>
          <a:ext cx="0" cy="0"/>
          <a:chOff x="0" y="0"/>
          <a:chExt cx="0" cy="0"/>
        </a:xfrm>
      </p:grpSpPr>
      <p:sp>
        <p:nvSpPr>
          <p:cNvPr id="10" name="Shape 10"/>
          <p:cNvSpPr txBox="1"/>
          <p:nvPr>
            <p:ph type="title"/>
          </p:nvPr>
        </p:nvSpPr>
        <p:spPr>
          <a:xfrm>
            <a:off x="549275" y="533400"/>
            <a:ext cx="8042273" cy="911224"/>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indent="0" lvl="1" marL="0" marR="0" rtl="0" algn="ctr">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indent="0" lvl="2" marL="0" marR="0" rtl="0" algn="ctr">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indent="0" lvl="3" marL="0" marR="0" rtl="0" algn="ctr">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indent="0" lvl="4" marL="0" marR="0" rtl="0" algn="ctr">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indent="0" lvl="5" marL="457200" marR="0" rtl="0" algn="ctr">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indent="0" lvl="6" marL="914400" marR="0" rtl="0" algn="ctr">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indent="0" lvl="7" marL="1371600" marR="0" rtl="0" algn="ctr">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indent="0" lvl="8" marL="1828800" marR="0" rtl="0" algn="ctr">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Shape 11"/>
          <p:cNvSpPr txBox="1"/>
          <p:nvPr>
            <p:ph idx="1" type="body"/>
          </p:nvPr>
        </p:nvSpPr>
        <p:spPr>
          <a:xfrm>
            <a:off x="549275" y="1600200"/>
            <a:ext cx="8042273" cy="4343400"/>
          </a:xfrm>
          <a:prstGeom prst="rect">
            <a:avLst/>
          </a:prstGeom>
          <a:noFill/>
          <a:ln>
            <a:noFill/>
          </a:ln>
        </p:spPr>
        <p:txBody>
          <a:bodyPr anchorCtr="0" anchor="t" bIns="91425" lIns="91425" rIns="91425" wrap="square" tIns="91425"/>
          <a:lstStyle>
            <a:lvl1pPr indent="151131" lvl="0" marL="516889"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116839" lvl="1" marL="839469"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136525" lvl="2" marL="1108075"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67308" lvl="3" marL="1389379"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76833" lvl="4" marL="1671954"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101600" lvl="5" marL="2667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101600" lvl="6" marL="3124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101600" lvl="7" marL="3581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101600" lvl="8" marL="4038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Shape 12"/>
          <p:cNvSpPr txBox="1"/>
          <p:nvPr>
            <p:ph idx="10" type="dt"/>
          </p:nvPr>
        </p:nvSpPr>
        <p:spPr>
          <a:xfrm>
            <a:off x="6781800" y="6275387"/>
            <a:ext cx="981074" cy="365125"/>
          </a:xfrm>
          <a:prstGeom prst="rect">
            <a:avLst/>
          </a:prstGeom>
          <a:noFill/>
          <a:ln>
            <a:noFill/>
          </a:ln>
        </p:spPr>
        <p:txBody>
          <a:bodyPr anchorCtr="0" anchor="ctr" bIns="91425" lIns="91425" rIns="91425" wrap="square" tIns="91425"/>
          <a:lstStyle>
            <a:lvl1pPr indent="0" lvl="0" mar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Shape 13"/>
          <p:cNvSpPr txBox="1"/>
          <p:nvPr>
            <p:ph idx="11" type="ftr"/>
          </p:nvPr>
        </p:nvSpPr>
        <p:spPr>
          <a:xfrm>
            <a:off x="265112" y="6275387"/>
            <a:ext cx="5983285"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Shape 14"/>
          <p:cNvSpPr txBox="1"/>
          <p:nvPr>
            <p:ph idx="12" type="sldNum"/>
          </p:nvPr>
        </p:nvSpPr>
        <p:spPr>
          <a:xfrm>
            <a:off x="7897813" y="6275387"/>
            <a:ext cx="990598" cy="365125"/>
          </a:xfrm>
          <a:prstGeom prst="rect">
            <a:avLst/>
          </a:prstGeom>
          <a:noFill/>
          <a:ln>
            <a:noFill/>
          </a:ln>
        </p:spPr>
        <p:txBody>
          <a:bodyPr anchorCtr="0" anchor="ctr" bIns="45700" lIns="91425" rIns="91425" wrap="square" tIns="45700">
            <a:noAutofit/>
          </a:bodyPr>
          <a:lstStyle/>
          <a:p>
            <a:pPr indent="-57150" lvl="0" marL="0" marR="0" rtl="0" algn="r">
              <a:lnSpc>
                <a:spcPct val="100000"/>
              </a:lnSpc>
              <a:spcBef>
                <a:spcPts val="0"/>
              </a:spcBef>
              <a:spcAft>
                <a:spcPts val="0"/>
              </a:spcAft>
              <a:buClr>
                <a:schemeClr val="lt1"/>
              </a:buClr>
              <a:buSzPts val="900"/>
              <a:buFont typeface="Arial"/>
              <a:buNone/>
            </a:pPr>
            <a:fld id="{00000000-1234-1234-1234-123412341234}" type="slidenum">
              <a:rPr b="0" i="0" lang="en-AU" sz="3600" u="none" cap="none" strike="noStrike">
                <a:solidFill>
                  <a:schemeClr val="lt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4.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hyperlink" Target="https://commons.wikimedia.org/wiki/File:VFPt_magnet_H_charges.sv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8.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7.png"/><Relationship Id="rId6" Type="http://schemas.openxmlformats.org/officeDocument/2006/relationships/hyperlink" Target="https://commons.wikimedia.org/wiki/File:Liquid-filled-lensatic-compass-hdr-0a.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9.png"/><Relationship Id="rId6"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5.png"/><Relationship Id="rId6" Type="http://schemas.openxmlformats.org/officeDocument/2006/relationships/image" Target="../media/image22.png"/><Relationship Id="rId7" Type="http://schemas.openxmlformats.org/officeDocument/2006/relationships/hyperlink" Target="https://commons.wikimedia.org/wiki/File:Homopolar_Motor_Large.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14.png"/></Relationships>
</file>

<file path=ppt/slides/_rels/slide25.xml.rels><?xml version="1.0" encoding="UTF-8" standalone="yes"?><Relationships xmlns="http://schemas.openxmlformats.org/package/2006/relationships"><Relationship Id="rId20" Type="http://schemas.openxmlformats.org/officeDocument/2006/relationships/image" Target="../media/image40.png"/><Relationship Id="rId11" Type="http://schemas.openxmlformats.org/officeDocument/2006/relationships/image" Target="../media/image37.jpg"/><Relationship Id="rId22" Type="http://schemas.openxmlformats.org/officeDocument/2006/relationships/image" Target="../media/image39.jpg"/><Relationship Id="rId10" Type="http://schemas.openxmlformats.org/officeDocument/2006/relationships/image" Target="../media/image30.png"/><Relationship Id="rId21" Type="http://schemas.openxmlformats.org/officeDocument/2006/relationships/image" Target="../media/image41.jpg"/><Relationship Id="rId13" Type="http://schemas.openxmlformats.org/officeDocument/2006/relationships/hyperlink" Target="mailto:enquiries@sciencelearn.org.nz" TargetMode="External"/><Relationship Id="rId12" Type="http://schemas.openxmlformats.org/officeDocument/2006/relationships/image" Target="../media/image36.png"/><Relationship Id="rId23" Type="http://schemas.openxmlformats.org/officeDocument/2006/relationships/hyperlink" Target="https://join.slack.com/t/slh-talk/shared_invite/enQtMjU3OTUzMDgwNjYxLTk1ZTdlMGY4Zjk5MzlkMDIwMmNkMzliOGZkYWQzNzFiZWM5M2U1ZGY1MTY3MjVjYmRjOWE1MTM1ZTc4OGRiY2Y"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27.jpg"/><Relationship Id="rId9" Type="http://schemas.openxmlformats.org/officeDocument/2006/relationships/image" Target="../media/image31.jpg"/><Relationship Id="rId15" Type="http://schemas.openxmlformats.org/officeDocument/2006/relationships/hyperlink" Target="http://www.facebook.com/nzsciencelearn" TargetMode="External"/><Relationship Id="rId14" Type="http://schemas.openxmlformats.org/officeDocument/2006/relationships/hyperlink" Target="http://www.facebook.com/nzsciencelearn" TargetMode="External"/><Relationship Id="rId17" Type="http://schemas.openxmlformats.org/officeDocument/2006/relationships/hyperlink" Target="https://www.pond.co.nz/community/" TargetMode="External"/><Relationship Id="rId16" Type="http://schemas.openxmlformats.org/officeDocument/2006/relationships/hyperlink" Target="https://nz.pinterest.com/nzsciencelearn/" TargetMode="External"/><Relationship Id="rId5" Type="http://schemas.openxmlformats.org/officeDocument/2006/relationships/image" Target="../media/image42.jpg"/><Relationship Id="rId19" Type="http://schemas.openxmlformats.org/officeDocument/2006/relationships/image" Target="../media/image38.png"/><Relationship Id="rId6" Type="http://schemas.openxmlformats.org/officeDocument/2006/relationships/image" Target="../media/image29.jpg"/><Relationship Id="rId18" Type="http://schemas.openxmlformats.org/officeDocument/2006/relationships/image" Target="../media/image33.png"/><Relationship Id="rId7" Type="http://schemas.openxmlformats.org/officeDocument/2006/relationships/image" Target="../media/image32.jpg"/><Relationship Id="rId8"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3.png"/><Relationship Id="rId6" Type="http://schemas.openxmlformats.org/officeDocument/2006/relationships/hyperlink" Target="https://commons.wikimedia.org/wiki/File:Powder_steel_on_magnet.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sciencelearn.org.nz/" TargetMode="External"/><Relationship Id="rId4" Type="http://schemas.openxmlformats.org/officeDocument/2006/relationships/hyperlink" Target="http://www.sciencelearn.org.nz/" TargetMode="External"/><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 name="Shape 27"/>
        <p:cNvGrpSpPr/>
        <p:nvPr/>
      </p:nvGrpSpPr>
      <p:grpSpPr>
        <a:xfrm>
          <a:off x="0" y="0"/>
          <a:ext cx="0" cy="0"/>
          <a:chOff x="0" y="0"/>
          <a:chExt cx="0" cy="0"/>
        </a:xfrm>
      </p:grpSpPr>
      <p:sp>
        <p:nvSpPr>
          <p:cNvPr id="28" name="Shape 28"/>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29" name="Shape 29"/>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30" name="Shape 30"/>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Exploring magnetism</a:t>
            </a:r>
          </a:p>
        </p:txBody>
      </p:sp>
      <p:sp>
        <p:nvSpPr>
          <p:cNvPr id="31" name="Shape 31"/>
          <p:cNvSpPr txBox="1"/>
          <p:nvPr/>
        </p:nvSpPr>
        <p:spPr>
          <a:xfrm>
            <a:off x="374404" y="4991457"/>
            <a:ext cx="8218731" cy="1313548"/>
          </a:xfrm>
          <a:prstGeom prst="rect">
            <a:avLst/>
          </a:prstGeom>
          <a:noFill/>
          <a:ln>
            <a:noFill/>
          </a:ln>
        </p:spPr>
        <p:txBody>
          <a:bodyPr anchorCtr="0" anchor="t" bIns="45700" lIns="91425" rIns="91425" wrap="square" tIns="45700">
            <a:noAutofit/>
          </a:bodyPr>
          <a:lstStyle/>
          <a:p>
            <a:pPr indent="-3810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Lyn Rogers and Dr Simon Taylor </a:t>
            </a:r>
          </a:p>
          <a:p>
            <a:pPr indent="-38100" lvl="0" marL="0" marR="0" rtl="0" algn="ctr">
              <a:lnSpc>
                <a:spcPct val="100000"/>
              </a:lnSpc>
              <a:spcBef>
                <a:spcPts val="0"/>
              </a:spcBef>
              <a:spcAft>
                <a:spcPts val="0"/>
              </a:spcAft>
              <a:buClr>
                <a:srgbClr val="31859C"/>
              </a:buClr>
              <a:buSzPts val="600"/>
              <a:buFont typeface="Arial"/>
              <a:buNone/>
            </a:pPr>
            <a:r>
              <a:t/>
            </a:r>
            <a:endParaRPr b="1" i="0" sz="2400" u="none" cap="none" strike="noStrike">
              <a:solidFill>
                <a:srgbClr val="31859C"/>
              </a:solidFill>
              <a:latin typeface="Arial"/>
              <a:ea typeface="Arial"/>
              <a:cs typeface="Arial"/>
              <a:sym typeface="Arial"/>
            </a:endParaRPr>
          </a:p>
          <a:p>
            <a:pPr indent="-3810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4–4.45pm Thursday 7 December</a:t>
            </a:r>
          </a:p>
        </p:txBody>
      </p:sp>
      <p:sp>
        <p:nvSpPr>
          <p:cNvPr id="32" name="Shape 32"/>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24 at 9.59.59 am.png" id="33" name="Shape 33"/>
          <p:cNvPicPr preferRelativeResize="0"/>
          <p:nvPr/>
        </p:nvPicPr>
        <p:blipFill rotWithShape="1">
          <a:blip r:embed="rId5">
            <a:alphaModFix/>
          </a:blip>
          <a:srcRect b="0" l="0" r="0" t="0"/>
          <a:stretch/>
        </p:blipFill>
        <p:spPr>
          <a:xfrm>
            <a:off x="2032001" y="1143000"/>
            <a:ext cx="5158845" cy="37051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Shape 125"/>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126" name="Shape 126"/>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27" name="Shape 127"/>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What is magnetism?</a:t>
            </a:r>
          </a:p>
        </p:txBody>
      </p:sp>
      <p:sp>
        <p:nvSpPr>
          <p:cNvPr id="128" name="Shape 128"/>
          <p:cNvSpPr txBox="1"/>
          <p:nvPr/>
        </p:nvSpPr>
        <p:spPr>
          <a:xfrm>
            <a:off x="457200" y="914400"/>
            <a:ext cx="8218731" cy="3767920"/>
          </a:xfrm>
          <a:prstGeom prst="rect">
            <a:avLst/>
          </a:prstGeom>
          <a:noFill/>
          <a:ln>
            <a:noFill/>
          </a:ln>
        </p:spPr>
        <p:txBody>
          <a:bodyPr anchorCtr="0" anchor="t" bIns="45700" lIns="91425" rIns="91425" wrap="square" tIns="45700">
            <a:noAutofit/>
          </a:bodyPr>
          <a:lstStyle/>
          <a:p>
            <a:pPr indent="-3810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000000"/>
                </a:solidFill>
                <a:latin typeface="Arial"/>
                <a:ea typeface="Arial"/>
                <a:cs typeface="Arial"/>
                <a:sym typeface="Arial"/>
              </a:rPr>
              <a:t>Magnetism is a force – it influences the environment around it. The space in which magnetic force operates is the magnetic field. </a:t>
            </a:r>
          </a:p>
          <a:p>
            <a:pPr indent="-38100" lvl="0" marL="0" marR="0" rtl="0" algn="ctr">
              <a:lnSpc>
                <a:spcPct val="100000"/>
              </a:lnSpc>
              <a:spcBef>
                <a:spcPts val="0"/>
              </a:spcBef>
              <a:spcAft>
                <a:spcPts val="0"/>
              </a:spcAft>
              <a:buClr>
                <a:srgbClr val="31859C"/>
              </a:buClr>
              <a:buSzPts val="600"/>
              <a:buFont typeface="Arial"/>
              <a:buNone/>
            </a:pPr>
            <a:r>
              <a:rPr b="0" i="0" lang="en-AU" sz="2400" u="none" cap="none" strike="noStrike">
                <a:solidFill>
                  <a:srgbClr val="000000"/>
                </a:solidFill>
                <a:latin typeface="Arial"/>
                <a:ea typeface="Arial"/>
                <a:cs typeface="Arial"/>
                <a:sym typeface="Arial"/>
              </a:rPr>
              <a:t>The magnetic field of invisible force flows from the north to the south pole of a magnet. </a:t>
            </a:r>
          </a:p>
          <a:p>
            <a:pPr indent="-38100" lvl="0" marL="0" marR="0" rtl="0" algn="l">
              <a:lnSpc>
                <a:spcPct val="100000"/>
              </a:lnSpc>
              <a:spcBef>
                <a:spcPts val="0"/>
              </a:spcBef>
              <a:spcAft>
                <a:spcPts val="0"/>
              </a:spcAft>
              <a:buClr>
                <a:srgbClr val="31859C"/>
              </a:buClr>
              <a:buSzPts val="600"/>
              <a:buFont typeface="Arial"/>
              <a:buNone/>
            </a:pPr>
            <a:r>
              <a:t/>
            </a:r>
            <a:endParaRPr b="0" i="0" sz="2400" u="none" cap="none" strike="noStrike">
              <a:solidFill>
                <a:srgbClr val="000000"/>
              </a:solidFill>
              <a:latin typeface="Arial"/>
              <a:ea typeface="Arial"/>
              <a:cs typeface="Arial"/>
              <a:sym typeface="Arial"/>
            </a:endParaRPr>
          </a:p>
        </p:txBody>
      </p:sp>
      <p:sp>
        <p:nvSpPr>
          <p:cNvPr id="129" name="Shape 129"/>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id="130" name="Shape 130"/>
          <p:cNvPicPr preferRelativeResize="0"/>
          <p:nvPr/>
        </p:nvPicPr>
        <p:blipFill rotWithShape="1">
          <a:blip r:embed="rId5">
            <a:alphaModFix/>
          </a:blip>
          <a:srcRect b="0" l="0" r="0" t="0"/>
          <a:stretch/>
        </p:blipFill>
        <p:spPr>
          <a:xfrm>
            <a:off x="2235260" y="2812504"/>
            <a:ext cx="4662625" cy="3495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Shape 136"/>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137" name="Shape 137"/>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38" name="Shape 138"/>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203200" lvl="0" marL="0" marR="0" rtl="0" algn="ctr">
              <a:lnSpc>
                <a:spcPct val="100000"/>
              </a:lnSpc>
              <a:spcBef>
                <a:spcPts val="0"/>
              </a:spcBef>
              <a:spcAft>
                <a:spcPts val="0"/>
              </a:spcAft>
              <a:buClr>
                <a:schemeClr val="accent1"/>
              </a:buClr>
              <a:buSzPts val="3200"/>
              <a:buFont typeface="Arial"/>
              <a:buNone/>
            </a:pPr>
            <a:r>
              <a:rPr b="1" i="0" lang="en-AU" sz="3200" u="none" cap="none" strike="noStrike">
                <a:solidFill>
                  <a:schemeClr val="accent1"/>
                </a:solidFill>
                <a:latin typeface="Calibri"/>
                <a:ea typeface="Calibri"/>
                <a:cs typeface="Calibri"/>
                <a:sym typeface="Calibri"/>
              </a:rPr>
              <a:t>Investigating invisible forces</a:t>
            </a:r>
          </a:p>
        </p:txBody>
      </p:sp>
      <p:sp>
        <p:nvSpPr>
          <p:cNvPr id="139" name="Shape 139"/>
          <p:cNvSpPr txBox="1"/>
          <p:nvPr/>
        </p:nvSpPr>
        <p:spPr>
          <a:xfrm>
            <a:off x="457200" y="914400"/>
            <a:ext cx="8218731" cy="3767920"/>
          </a:xfrm>
          <a:prstGeom prst="rect">
            <a:avLst/>
          </a:prstGeom>
          <a:noFill/>
          <a:ln>
            <a:noFill/>
          </a:ln>
        </p:spPr>
        <p:txBody>
          <a:bodyPr anchorCtr="0" anchor="t" bIns="45700" lIns="91425" rIns="91425" wrap="square" tIns="45700">
            <a:noAutofit/>
          </a:bodyPr>
          <a:lstStyle/>
          <a:p>
            <a:pPr indent="-38100" lvl="0" marL="0" marR="0" rtl="0" algn="l">
              <a:lnSpc>
                <a:spcPct val="100000"/>
              </a:lnSpc>
              <a:spcBef>
                <a:spcPts val="0"/>
              </a:spcBef>
              <a:spcAft>
                <a:spcPts val="0"/>
              </a:spcAft>
              <a:buClr>
                <a:srgbClr val="31859C"/>
              </a:buClr>
              <a:buSzPts val="600"/>
              <a:buFont typeface="Arial"/>
              <a:buNone/>
            </a:pPr>
            <a:r>
              <a:t/>
            </a:r>
            <a:endParaRPr b="0" i="0" sz="2400" u="none" cap="none" strike="noStrike">
              <a:solidFill>
                <a:srgbClr val="000000"/>
              </a:solidFill>
              <a:latin typeface="Arial"/>
              <a:ea typeface="Arial"/>
              <a:cs typeface="Arial"/>
              <a:sym typeface="Arial"/>
            </a:endParaRPr>
          </a:p>
        </p:txBody>
      </p:sp>
      <p:sp>
        <p:nvSpPr>
          <p:cNvPr id="140" name="Shape 140"/>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29 at 1.03.35 pm.png" id="141" name="Shape 141"/>
          <p:cNvPicPr preferRelativeResize="0"/>
          <p:nvPr/>
        </p:nvPicPr>
        <p:blipFill rotWithShape="1">
          <a:blip r:embed="rId5">
            <a:alphaModFix/>
          </a:blip>
          <a:srcRect b="0" l="0" r="0" t="0"/>
          <a:stretch/>
        </p:blipFill>
        <p:spPr>
          <a:xfrm>
            <a:off x="303276" y="914400"/>
            <a:ext cx="2755948" cy="1833375"/>
          </a:xfrm>
          <a:prstGeom prst="rect">
            <a:avLst/>
          </a:prstGeom>
          <a:noFill/>
          <a:ln>
            <a:noFill/>
          </a:ln>
        </p:spPr>
      </p:pic>
      <p:pic>
        <p:nvPicPr>
          <p:cNvPr descr="Screen Shot 2017-11-29 at 1.05.19 pm.png" id="142" name="Shape 142"/>
          <p:cNvPicPr preferRelativeResize="0"/>
          <p:nvPr/>
        </p:nvPicPr>
        <p:blipFill rotWithShape="1">
          <a:blip r:embed="rId6">
            <a:alphaModFix/>
          </a:blip>
          <a:srcRect b="0" l="0" r="0" t="0"/>
          <a:stretch/>
        </p:blipFill>
        <p:spPr>
          <a:xfrm>
            <a:off x="6012387" y="914400"/>
            <a:ext cx="2853688" cy="1833375"/>
          </a:xfrm>
          <a:prstGeom prst="rect">
            <a:avLst/>
          </a:prstGeom>
          <a:noFill/>
          <a:ln>
            <a:noFill/>
          </a:ln>
        </p:spPr>
      </p:pic>
      <p:pic>
        <p:nvPicPr>
          <p:cNvPr descr="Screen Shot 2017-11-29 at 1.05.50 pm.png" id="143" name="Shape 143"/>
          <p:cNvPicPr preferRelativeResize="0"/>
          <p:nvPr/>
        </p:nvPicPr>
        <p:blipFill rotWithShape="1">
          <a:blip r:embed="rId7">
            <a:alphaModFix/>
          </a:blip>
          <a:srcRect b="0" l="0" r="0" t="0"/>
          <a:stretch/>
        </p:blipFill>
        <p:spPr>
          <a:xfrm>
            <a:off x="3136186" y="914400"/>
            <a:ext cx="2735920" cy="1833375"/>
          </a:xfrm>
          <a:prstGeom prst="rect">
            <a:avLst/>
          </a:prstGeom>
          <a:noFill/>
          <a:ln>
            <a:noFill/>
          </a:ln>
        </p:spPr>
      </p:pic>
      <p:sp>
        <p:nvSpPr>
          <p:cNvPr id="144" name="Shape 144"/>
          <p:cNvSpPr txBox="1"/>
          <p:nvPr/>
        </p:nvSpPr>
        <p:spPr>
          <a:xfrm>
            <a:off x="303276" y="2772093"/>
            <a:ext cx="6799387" cy="1603800"/>
          </a:xfrm>
          <a:prstGeom prst="rect">
            <a:avLst/>
          </a:prstGeom>
          <a:noFill/>
          <a:ln>
            <a:noFill/>
          </a:ln>
        </p:spPr>
        <p:txBody>
          <a:bodyPr anchorCtr="0" anchor="t" bIns="45700" lIns="91425" rIns="91425" wrap="square" tIns="45700">
            <a:noAutofit/>
          </a:bodyPr>
          <a:lstStyle/>
          <a:p>
            <a:pPr indent="-15240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Explore the patterns around magnets; make </a:t>
            </a:r>
          </a:p>
          <a:p>
            <a:pPr indent="-15240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predictions; create theories. Magnetism is</a:t>
            </a:r>
          </a:p>
          <a:p>
            <a:pPr indent="-15240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invisible but can be detected indirectly –</a:t>
            </a:r>
          </a:p>
          <a:p>
            <a:pPr indent="-15240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using evidence. </a:t>
            </a:r>
          </a:p>
          <a:p>
            <a:pPr indent="-152400" lvl="0" marL="0" marR="0" rtl="0" algn="l">
              <a:lnSpc>
                <a:spcPct val="100000"/>
              </a:lnSpc>
              <a:spcBef>
                <a:spcPts val="60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45" name="Shape 145"/>
          <p:cNvSpPr txBox="1"/>
          <p:nvPr/>
        </p:nvSpPr>
        <p:spPr>
          <a:xfrm>
            <a:off x="295524" y="4294470"/>
            <a:ext cx="8691000" cy="2206500"/>
          </a:xfrm>
          <a:prstGeom prst="rect">
            <a:avLst/>
          </a:prstGeom>
          <a:noFill/>
          <a:ln>
            <a:noFill/>
          </a:ln>
        </p:spPr>
        <p:txBody>
          <a:bodyPr anchorCtr="0" anchor="t" bIns="45700" lIns="91425" rIns="91425" wrap="square" tIns="45700">
            <a:noAutofit/>
          </a:bodyPr>
          <a:lstStyle/>
          <a:p>
            <a:pPr indent="-127000" lvl="0" marL="0" marR="0" rtl="0" algn="l">
              <a:lnSpc>
                <a:spcPct val="115000"/>
              </a:lnSpc>
              <a:spcBef>
                <a:spcPts val="0"/>
              </a:spcBef>
              <a:spcAft>
                <a:spcPts val="0"/>
              </a:spcAft>
              <a:buClr>
                <a:schemeClr val="accent1"/>
              </a:buClr>
              <a:buSzPts val="2000"/>
              <a:buFont typeface="Arial"/>
              <a:buNone/>
            </a:pPr>
            <a:r>
              <a:rPr b="1" i="0" lang="en-AU" sz="2000" u="none" cap="none" strike="noStrike">
                <a:solidFill>
                  <a:schemeClr val="accent1"/>
                </a:solidFill>
                <a:latin typeface="Arial"/>
                <a:ea typeface="Arial"/>
                <a:cs typeface="Arial"/>
                <a:sym typeface="Arial"/>
              </a:rPr>
              <a:t>Science capability – u</a:t>
            </a:r>
            <a:r>
              <a:rPr b="1" i="0" lang="en-AU" sz="2000" u="none" cap="none" strike="noStrike">
                <a:solidFill>
                  <a:srgbClr val="2C7C9F"/>
                </a:solidFill>
                <a:latin typeface="Arial"/>
                <a:ea typeface="Arial"/>
                <a:cs typeface="Arial"/>
                <a:sym typeface="Arial"/>
              </a:rPr>
              <a:t>se evidence </a:t>
            </a:r>
          </a:p>
          <a:p>
            <a:pPr indent="-127000" lvl="0" marL="0" marR="0" rtl="0" algn="l">
              <a:lnSpc>
                <a:spcPct val="115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Learners support their ideas with evidence and look </a:t>
            </a:r>
          </a:p>
          <a:p>
            <a:pPr indent="-127000" lvl="0" marL="0" marR="0" rtl="0" algn="l">
              <a:lnSpc>
                <a:spcPct val="115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for evidence supporting others’ explanations.</a:t>
            </a:r>
          </a:p>
          <a:p>
            <a:pPr indent="-127000" lvl="0" marL="0" marR="0" rtl="0" algn="l">
              <a:lnSpc>
                <a:spcPct val="115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They might ask questions such as: How do you know </a:t>
            </a:r>
          </a:p>
          <a:p>
            <a:pPr indent="-127000" lvl="0" marL="0" marR="0" rtl="0" algn="l">
              <a:lnSpc>
                <a:spcPct val="115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that? What makes you think so? How could you </a:t>
            </a:r>
          </a:p>
          <a:p>
            <a:pPr indent="-127000" lvl="0" marL="0" marR="0" rtl="0" algn="l">
              <a:lnSpc>
                <a:spcPct val="115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check that?</a:t>
            </a:r>
          </a:p>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G_0833.jpg" id="146" name="Shape 146"/>
          <p:cNvPicPr preferRelativeResize="0"/>
          <p:nvPr/>
        </p:nvPicPr>
        <p:blipFill rotWithShape="1">
          <a:blip r:embed="rId8">
            <a:alphaModFix/>
          </a:blip>
          <a:srcRect b="0" l="0" r="0" t="0"/>
          <a:stretch/>
        </p:blipFill>
        <p:spPr>
          <a:xfrm>
            <a:off x="6436457" y="3409155"/>
            <a:ext cx="2429618" cy="32394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153" name="Shape 153"/>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54" name="Shape 154"/>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Arial"/>
              <a:buNone/>
            </a:pPr>
            <a:r>
              <a:rPr b="1" i="0" lang="en-AU" sz="3200" u="none" cap="none" strike="noStrike">
                <a:solidFill>
                  <a:schemeClr val="accent1"/>
                </a:solidFill>
                <a:latin typeface="Calibri"/>
                <a:ea typeface="Calibri"/>
                <a:cs typeface="Calibri"/>
                <a:sym typeface="Calibri"/>
              </a:rPr>
              <a:t>Representing a concept</a:t>
            </a:r>
          </a:p>
        </p:txBody>
      </p:sp>
      <p:sp>
        <p:nvSpPr>
          <p:cNvPr id="155" name="Shape 155"/>
          <p:cNvSpPr txBox="1"/>
          <p:nvPr/>
        </p:nvSpPr>
        <p:spPr>
          <a:xfrm>
            <a:off x="530880" y="1143000"/>
            <a:ext cx="8218731" cy="1999089"/>
          </a:xfrm>
          <a:prstGeom prst="rect">
            <a:avLst/>
          </a:prstGeom>
          <a:noFill/>
          <a:ln>
            <a:noFill/>
          </a:ln>
        </p:spPr>
        <p:txBody>
          <a:bodyPr anchorCtr="0" anchor="t" bIns="45700" lIns="91425" rIns="91425" wrap="square" tIns="45700">
            <a:noAutofit/>
          </a:bodyPr>
          <a:lstStyle/>
          <a:p>
            <a:pPr indent="-127000" lvl="0" marL="0" marR="0" rtl="0" algn="l">
              <a:lnSpc>
                <a:spcPct val="100000"/>
              </a:lnSpc>
              <a:spcBef>
                <a:spcPts val="0"/>
              </a:spcBef>
              <a:spcAft>
                <a:spcPts val="0"/>
              </a:spcAft>
              <a:buClr>
                <a:srgbClr val="000000"/>
              </a:buClr>
              <a:buSzPts val="2000"/>
              <a:buFont typeface="Arial"/>
              <a:buNone/>
            </a:pPr>
            <a:r>
              <a:rPr b="1" i="0" lang="en-AU" sz="2000" u="none" cap="none" strike="noStrike">
                <a:solidFill>
                  <a:srgbClr val="000000"/>
                </a:solidFill>
                <a:latin typeface="Arial"/>
                <a:ea typeface="Arial"/>
                <a:cs typeface="Arial"/>
                <a:sym typeface="Arial"/>
              </a:rPr>
              <a:t>Science capability – interpret representations</a:t>
            </a:r>
          </a:p>
          <a:p>
            <a:pPr indent="-12700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Scientists represent their ideas in a variety of ways, including models graphs, charts, diagrams and written texts. </a:t>
            </a:r>
          </a:p>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0000"/>
                </a:solidFill>
                <a:latin typeface="Arial"/>
                <a:ea typeface="Arial"/>
                <a:cs typeface="Arial"/>
                <a:sym typeface="Arial"/>
              </a:rPr>
              <a:t>What does this representation tell us?</a:t>
            </a:r>
          </a:p>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0000"/>
                </a:solidFill>
                <a:latin typeface="Arial"/>
                <a:ea typeface="Arial"/>
                <a:cs typeface="Arial"/>
                <a:sym typeface="Arial"/>
              </a:rPr>
              <a:t>What is left out or added?</a:t>
            </a:r>
          </a:p>
          <a:p>
            <a:pPr indent="-342900" lvl="0" marL="342900" marR="0" rtl="0" algn="l">
              <a:lnSpc>
                <a:spcPct val="100000"/>
              </a:lnSpc>
              <a:spcBef>
                <a:spcPts val="0"/>
              </a:spcBef>
              <a:spcAft>
                <a:spcPts val="0"/>
              </a:spcAft>
              <a:buClr>
                <a:srgbClr val="000000"/>
              </a:buClr>
              <a:buSzPts val="2000"/>
              <a:buFont typeface="Arial"/>
              <a:buChar char="•"/>
            </a:pPr>
            <a:r>
              <a:rPr b="0" i="0" lang="en-AU" sz="2000" u="none" cap="none" strike="noStrike">
                <a:solidFill>
                  <a:srgbClr val="000000"/>
                </a:solidFill>
                <a:latin typeface="Arial"/>
                <a:ea typeface="Arial"/>
                <a:cs typeface="Arial"/>
                <a:sym typeface="Arial"/>
              </a:rPr>
              <a:t>How does this representation get the message across?</a:t>
            </a:r>
          </a:p>
          <a:p>
            <a:pPr indent="-15240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8100" lvl="0" marL="0" marR="0" rtl="0" algn="l">
              <a:lnSpc>
                <a:spcPct val="100000"/>
              </a:lnSpc>
              <a:spcBef>
                <a:spcPts val="0"/>
              </a:spcBef>
              <a:spcAft>
                <a:spcPts val="0"/>
              </a:spcAft>
              <a:buClr>
                <a:srgbClr val="31859C"/>
              </a:buClr>
              <a:buSzPts val="600"/>
              <a:buFont typeface="Arial"/>
              <a:buNone/>
            </a:pPr>
            <a:r>
              <a:t/>
            </a:r>
            <a:endParaRPr b="0" i="0" sz="2400" u="none" cap="none" strike="noStrike">
              <a:solidFill>
                <a:srgbClr val="000000"/>
              </a:solidFill>
              <a:latin typeface="Arial"/>
              <a:ea typeface="Arial"/>
              <a:cs typeface="Arial"/>
              <a:sym typeface="Arial"/>
            </a:endParaRPr>
          </a:p>
        </p:txBody>
      </p:sp>
      <p:sp>
        <p:nvSpPr>
          <p:cNvPr id="156" name="Shape 156"/>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29 at 1.00.45 pm.png" id="157" name="Shape 157"/>
          <p:cNvPicPr preferRelativeResize="0"/>
          <p:nvPr/>
        </p:nvPicPr>
        <p:blipFill rotWithShape="1">
          <a:blip r:embed="rId5">
            <a:alphaModFix/>
          </a:blip>
          <a:srcRect b="0" l="0" r="0" t="0"/>
          <a:stretch/>
        </p:blipFill>
        <p:spPr>
          <a:xfrm>
            <a:off x="4817137" y="3867998"/>
            <a:ext cx="3669935" cy="2239999"/>
          </a:xfrm>
          <a:prstGeom prst="rect">
            <a:avLst/>
          </a:prstGeom>
          <a:noFill/>
          <a:ln>
            <a:noFill/>
          </a:ln>
        </p:spPr>
      </p:pic>
      <p:pic>
        <p:nvPicPr>
          <p:cNvPr descr="Screen Shot 2017-11-29 at 1.03.35 pm.png" id="158" name="Shape 158"/>
          <p:cNvPicPr preferRelativeResize="0"/>
          <p:nvPr/>
        </p:nvPicPr>
        <p:blipFill rotWithShape="1">
          <a:blip r:embed="rId6">
            <a:alphaModFix/>
          </a:blip>
          <a:srcRect b="0" l="0" r="0" t="0"/>
          <a:stretch/>
        </p:blipFill>
        <p:spPr>
          <a:xfrm>
            <a:off x="550862" y="3867998"/>
            <a:ext cx="3717225" cy="2239999"/>
          </a:xfrm>
          <a:prstGeom prst="rect">
            <a:avLst/>
          </a:prstGeom>
          <a:noFill/>
          <a:ln>
            <a:noFill/>
          </a:ln>
        </p:spPr>
      </p:pic>
      <p:sp>
        <p:nvSpPr>
          <p:cNvPr id="159" name="Shape 159"/>
          <p:cNvSpPr txBox="1"/>
          <p:nvPr/>
        </p:nvSpPr>
        <p:spPr>
          <a:xfrm>
            <a:off x="7567725" y="5809375"/>
            <a:ext cx="1395600" cy="342900"/>
          </a:xfrm>
          <a:prstGeom prst="rect">
            <a:avLst/>
          </a:prstGeom>
          <a:noFill/>
          <a:ln>
            <a:noFill/>
          </a:ln>
        </p:spPr>
        <p:txBody>
          <a:bodyPr anchorCtr="0" anchor="t" bIns="91425" lIns="91425" rIns="91425" wrap="square" tIns="91425">
            <a:noAutofit/>
          </a:bodyPr>
          <a:lstStyle/>
          <a:p>
            <a:pPr indent="-69850" lvl="0" marL="0" marR="0" rtl="0" algn="l">
              <a:lnSpc>
                <a:spcPct val="100000"/>
              </a:lnSpc>
              <a:spcBef>
                <a:spcPts val="0"/>
              </a:spcBef>
              <a:spcAft>
                <a:spcPts val="0"/>
              </a:spcAft>
              <a:buClr>
                <a:schemeClr val="dk1"/>
              </a:buClr>
              <a:buSzPts val="1100"/>
              <a:buFont typeface="Arial"/>
              <a:buNone/>
            </a:pPr>
            <a:r>
              <a:rPr b="0" i="0" lang="en-AU" sz="1000" u="none" cap="none" strike="noStrike">
                <a:solidFill>
                  <a:schemeClr val="dk1"/>
                </a:solidFill>
                <a:latin typeface="Arial"/>
                <a:ea typeface="Arial"/>
                <a:cs typeface="Arial"/>
                <a:sym typeface="Arial"/>
              </a:rPr>
              <a:t>Geek3 </a:t>
            </a:r>
            <a:r>
              <a:rPr b="0" i="0" lang="en-AU" sz="1000" u="sng" cap="none" strike="noStrike">
                <a:solidFill>
                  <a:schemeClr val="hlink"/>
                </a:solidFill>
                <a:latin typeface="Arial"/>
                <a:ea typeface="Arial"/>
                <a:cs typeface="Arial"/>
                <a:sym typeface="Arial"/>
                <a:hlinkClick r:id="rId7"/>
              </a:rPr>
              <a:t>CC4.0</a:t>
            </a:r>
          </a:p>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Shape 165"/>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166" name="Shape 166"/>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67" name="Shape 167"/>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203200" lvl="0" marL="0" marR="0" rtl="0" algn="ctr">
              <a:lnSpc>
                <a:spcPct val="100000"/>
              </a:lnSpc>
              <a:spcBef>
                <a:spcPts val="0"/>
              </a:spcBef>
              <a:spcAft>
                <a:spcPts val="0"/>
              </a:spcAft>
              <a:buClr>
                <a:schemeClr val="accent1"/>
              </a:buClr>
              <a:buSzPts val="3200"/>
              <a:buFont typeface="Arial"/>
              <a:buNone/>
            </a:pPr>
            <a:r>
              <a:rPr b="1" i="0" lang="en-AU" sz="3200" u="none" cap="none" strike="noStrike">
                <a:solidFill>
                  <a:srgbClr val="31859C"/>
                </a:solidFill>
                <a:latin typeface="Calibri"/>
                <a:ea typeface="Calibri"/>
                <a:cs typeface="Calibri"/>
                <a:sym typeface="Calibri"/>
              </a:rPr>
              <a:t>The Earth – a massive magnet</a:t>
            </a:r>
          </a:p>
        </p:txBody>
      </p:sp>
      <p:sp>
        <p:nvSpPr>
          <p:cNvPr id="168" name="Shape 168"/>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169" name="Shape 169"/>
          <p:cNvSpPr txBox="1"/>
          <p:nvPr/>
        </p:nvSpPr>
        <p:spPr>
          <a:xfrm>
            <a:off x="1385308" y="1577989"/>
            <a:ext cx="3492835" cy="2170984"/>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creen Shot 2017-11-29 at 2.46.18 pm.png" id="170" name="Shape 170"/>
          <p:cNvPicPr preferRelativeResize="0"/>
          <p:nvPr/>
        </p:nvPicPr>
        <p:blipFill rotWithShape="1">
          <a:blip r:embed="rId5">
            <a:alphaModFix/>
          </a:blip>
          <a:srcRect b="0" l="0" r="0" t="0"/>
          <a:stretch/>
        </p:blipFill>
        <p:spPr>
          <a:xfrm>
            <a:off x="550848" y="940725"/>
            <a:ext cx="3654626" cy="3354600"/>
          </a:xfrm>
          <a:prstGeom prst="rect">
            <a:avLst/>
          </a:prstGeom>
          <a:noFill/>
          <a:ln>
            <a:noFill/>
          </a:ln>
        </p:spPr>
      </p:pic>
      <p:pic>
        <p:nvPicPr>
          <p:cNvPr descr="Screen Shot 2017-11-29 at 2.11.11 pm.png" id="171" name="Shape 171"/>
          <p:cNvPicPr preferRelativeResize="0"/>
          <p:nvPr/>
        </p:nvPicPr>
        <p:blipFill rotWithShape="1">
          <a:blip r:embed="rId6">
            <a:alphaModFix/>
          </a:blip>
          <a:srcRect b="0" l="0" r="0" t="0"/>
          <a:stretch/>
        </p:blipFill>
        <p:spPr>
          <a:xfrm>
            <a:off x="2445677" y="4095235"/>
            <a:ext cx="6289798" cy="2197265"/>
          </a:xfrm>
          <a:prstGeom prst="rect">
            <a:avLst/>
          </a:prstGeom>
          <a:noFill/>
          <a:ln cap="flat" cmpd="sng" w="9525">
            <a:solidFill>
              <a:schemeClr val="dk1"/>
            </a:solidFill>
            <a:prstDash val="solid"/>
            <a:round/>
            <a:headEnd len="med" w="med" type="none"/>
            <a:tailEnd len="med" w="med" type="none"/>
          </a:ln>
        </p:spPr>
      </p:pic>
      <p:pic>
        <p:nvPicPr>
          <p:cNvPr descr="Screen Shot 2017-11-30 at 12.54.05 pm.png" id="172" name="Shape 172"/>
          <p:cNvPicPr preferRelativeResize="0"/>
          <p:nvPr/>
        </p:nvPicPr>
        <p:blipFill rotWithShape="1">
          <a:blip r:embed="rId7">
            <a:alphaModFix/>
          </a:blip>
          <a:srcRect b="0" l="0" r="0" t="0"/>
          <a:stretch/>
        </p:blipFill>
        <p:spPr>
          <a:xfrm>
            <a:off x="4476222" y="1143000"/>
            <a:ext cx="4116913" cy="2751860"/>
          </a:xfrm>
          <a:prstGeom prst="rect">
            <a:avLst/>
          </a:prstGeom>
          <a:noFill/>
          <a:ln cap="flat" cmpd="sng" w="9525">
            <a:solidFill>
              <a:schemeClr val="dk1"/>
            </a:solidFill>
            <a:prstDash val="solid"/>
            <a:round/>
            <a:headEnd len="med" w="med" type="none"/>
            <a:tailEnd len="med" w="med" type="none"/>
          </a:ln>
        </p:spPr>
      </p:pic>
      <p:sp>
        <p:nvSpPr>
          <p:cNvPr id="173" name="Shape 173"/>
          <p:cNvSpPr txBox="1"/>
          <p:nvPr/>
        </p:nvSpPr>
        <p:spPr>
          <a:xfrm>
            <a:off x="7519875" y="3594054"/>
            <a:ext cx="1215600" cy="2187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Dr Phil Battley</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180" name="Shape 180"/>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81" name="Shape 181"/>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Making your own compass</a:t>
            </a:r>
          </a:p>
        </p:txBody>
      </p:sp>
      <p:sp>
        <p:nvSpPr>
          <p:cNvPr id="182" name="Shape 182"/>
          <p:cNvSpPr txBox="1"/>
          <p:nvPr/>
        </p:nvSpPr>
        <p:spPr>
          <a:xfrm>
            <a:off x="374404" y="914400"/>
            <a:ext cx="8218731" cy="3767920"/>
          </a:xfrm>
          <a:prstGeom prst="rect">
            <a:avLst/>
          </a:prstGeom>
          <a:noFill/>
          <a:ln>
            <a:noFill/>
          </a:ln>
        </p:spPr>
        <p:txBody>
          <a:bodyPr anchorCtr="0" anchor="t" bIns="45700" lIns="91425" rIns="91425" wrap="square" tIns="45700">
            <a:noAutofit/>
          </a:bodyPr>
          <a:lstStyle/>
          <a:p>
            <a:pPr indent="-38100" lvl="0" marL="0" marR="0" rtl="0" algn="l">
              <a:lnSpc>
                <a:spcPct val="100000"/>
              </a:lnSpc>
              <a:spcBef>
                <a:spcPts val="0"/>
              </a:spcBef>
              <a:spcAft>
                <a:spcPts val="0"/>
              </a:spcAft>
              <a:buClr>
                <a:srgbClr val="31859C"/>
              </a:buClr>
              <a:buSzPts val="600"/>
              <a:buFont typeface="Arial"/>
              <a:buNone/>
            </a:pPr>
            <a:r>
              <a:t/>
            </a:r>
            <a:endParaRPr b="0" i="0" sz="2400" u="none" cap="none" strike="noStrike">
              <a:solidFill>
                <a:srgbClr val="000000"/>
              </a:solidFill>
              <a:latin typeface="Arial"/>
              <a:ea typeface="Arial"/>
              <a:cs typeface="Arial"/>
              <a:sym typeface="Arial"/>
            </a:endParaRPr>
          </a:p>
        </p:txBody>
      </p:sp>
      <p:sp>
        <p:nvSpPr>
          <p:cNvPr id="183" name="Shape 183"/>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id="184" name="Shape 184"/>
          <p:cNvPicPr preferRelativeResize="0"/>
          <p:nvPr/>
        </p:nvPicPr>
        <p:blipFill rotWithShape="1">
          <a:blip r:embed="rId5">
            <a:alphaModFix/>
          </a:blip>
          <a:srcRect b="0" l="0" r="0" t="0"/>
          <a:stretch/>
        </p:blipFill>
        <p:spPr>
          <a:xfrm>
            <a:off x="1226816" y="1204913"/>
            <a:ext cx="6500812" cy="47221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Shape 190"/>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191" name="Shape 191"/>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192" name="Shape 192"/>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203200" lvl="0" marL="0" marR="0" rtl="0" algn="ctr">
              <a:lnSpc>
                <a:spcPct val="100000"/>
              </a:lnSpc>
              <a:spcBef>
                <a:spcPts val="0"/>
              </a:spcBef>
              <a:spcAft>
                <a:spcPts val="0"/>
              </a:spcAft>
              <a:buClr>
                <a:schemeClr val="accent1"/>
              </a:buClr>
              <a:buSzPts val="3200"/>
              <a:buFont typeface="Arial"/>
              <a:buNone/>
            </a:pPr>
            <a:r>
              <a:rPr b="1" i="0" lang="en-AU" sz="3200" u="none" cap="none" strike="noStrike">
                <a:solidFill>
                  <a:srgbClr val="31859C"/>
                </a:solidFill>
                <a:latin typeface="Calibri"/>
                <a:ea typeface="Calibri"/>
                <a:cs typeface="Calibri"/>
                <a:sym typeface="Calibri"/>
              </a:rPr>
              <a:t>The Earth’s magnetic field</a:t>
            </a:r>
          </a:p>
        </p:txBody>
      </p:sp>
      <p:sp>
        <p:nvSpPr>
          <p:cNvPr id="193" name="Shape 193"/>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194" name="Shape 194"/>
          <p:cNvSpPr txBox="1"/>
          <p:nvPr/>
        </p:nvSpPr>
        <p:spPr>
          <a:xfrm>
            <a:off x="1385308" y="1577989"/>
            <a:ext cx="3492835" cy="2170984"/>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creen Shot 2017-11-29 at 12.49.36 pm.png" id="195" name="Shape 195"/>
          <p:cNvPicPr preferRelativeResize="0"/>
          <p:nvPr/>
        </p:nvPicPr>
        <p:blipFill rotWithShape="1">
          <a:blip r:embed="rId5">
            <a:alphaModFix/>
          </a:blip>
          <a:srcRect b="0" l="0" r="0" t="0"/>
          <a:stretch/>
        </p:blipFill>
        <p:spPr>
          <a:xfrm>
            <a:off x="1564657" y="1143000"/>
            <a:ext cx="7028478" cy="4283744"/>
          </a:xfrm>
          <a:prstGeom prst="rect">
            <a:avLst/>
          </a:prstGeom>
          <a:noFill/>
          <a:ln>
            <a:noFill/>
          </a:ln>
        </p:spPr>
      </p:pic>
      <p:pic>
        <p:nvPicPr>
          <p:cNvPr descr="Screen Shot 2017-11-29 at 12.52.17 pm.png" id="196" name="Shape 196"/>
          <p:cNvPicPr preferRelativeResize="0"/>
          <p:nvPr/>
        </p:nvPicPr>
        <p:blipFill rotWithShape="1">
          <a:blip r:embed="rId6">
            <a:alphaModFix/>
          </a:blip>
          <a:srcRect b="0" l="0" r="0" t="0"/>
          <a:stretch/>
        </p:blipFill>
        <p:spPr>
          <a:xfrm>
            <a:off x="457200" y="3546523"/>
            <a:ext cx="4115853" cy="2743902"/>
          </a:xfrm>
          <a:prstGeom prst="rect">
            <a:avLst/>
          </a:prstGeom>
          <a:noFill/>
          <a:ln>
            <a:noFill/>
          </a:ln>
        </p:spPr>
      </p:pic>
      <p:sp>
        <p:nvSpPr>
          <p:cNvPr id="197" name="Shape 197"/>
          <p:cNvSpPr txBox="1"/>
          <p:nvPr/>
        </p:nvSpPr>
        <p:spPr>
          <a:xfrm>
            <a:off x="3397100" y="5996750"/>
            <a:ext cx="957000" cy="293700"/>
          </a:xfrm>
          <a:prstGeom prst="rect">
            <a:avLst/>
          </a:prstGeom>
          <a:solidFill>
            <a:srgbClr val="EFEFEF"/>
          </a:solidFill>
          <a:ln cap="flat" cmpd="sng" w="9525">
            <a:solidFill>
              <a:srgbClr val="FFFFFF"/>
            </a:solidFill>
            <a:prstDash val="solid"/>
            <a:round/>
            <a:headEnd len="med" w="med" type="none"/>
            <a:tailEnd len="med" w="med" type="none"/>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Fraser Gunn</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ph type="title"/>
          </p:nvPr>
        </p:nvSpPr>
        <p:spPr>
          <a:xfrm>
            <a:off x="457200" y="185417"/>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Developing magnetic thinking </a:t>
            </a:r>
            <a:br>
              <a:rPr b="1" i="0" lang="en-AU" sz="3200" u="none" cap="none" strike="noStrike">
                <a:solidFill>
                  <a:schemeClr val="accent1"/>
                </a:solidFill>
                <a:latin typeface="Calibri"/>
                <a:ea typeface="Calibri"/>
                <a:cs typeface="Calibri"/>
                <a:sym typeface="Calibri"/>
              </a:rPr>
            </a:br>
            <a:r>
              <a:rPr b="1" i="0" lang="en-AU" sz="3200" u="none" cap="none" strike="noStrike">
                <a:solidFill>
                  <a:schemeClr val="accent1"/>
                </a:solidFill>
                <a:latin typeface="Calibri"/>
                <a:ea typeface="Calibri"/>
                <a:cs typeface="Calibri"/>
                <a:sym typeface="Calibri"/>
              </a:rPr>
              <a:t>– the big ideas so far</a:t>
            </a:r>
          </a:p>
        </p:txBody>
      </p:sp>
      <p:sp>
        <p:nvSpPr>
          <p:cNvPr id="204" name="Shape 204"/>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205" name="Shape 205"/>
          <p:cNvSpPr/>
          <p:nvPr/>
        </p:nvSpPr>
        <p:spPr>
          <a:xfrm>
            <a:off x="1671154" y="1328417"/>
            <a:ext cx="6894685" cy="4385816"/>
          </a:xfrm>
          <a:prstGeom prst="rect">
            <a:avLst/>
          </a:prstGeom>
          <a:noFill/>
          <a:ln>
            <a:noFill/>
          </a:ln>
        </p:spPr>
        <p:txBody>
          <a:bodyPr anchorCtr="0" anchor="t" bIns="45700" lIns="91425" rIns="91425" wrap="square" tIns="45700">
            <a:noAutofit/>
          </a:bodyPr>
          <a:lstStyle/>
          <a:p>
            <a:pPr indent="-457200" lvl="0" marL="457200" marR="0" rtl="0" algn="l">
              <a:lnSpc>
                <a:spcPct val="100000"/>
              </a:lnSpc>
              <a:spcBef>
                <a:spcPts val="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Magnets can be used to make some things move without being touched – magnetism does not need contact to apply a force.</a:t>
            </a:r>
          </a:p>
          <a:p>
            <a:pPr indent="-457200" lvl="0" marL="457200" marR="0" rtl="0" algn="l">
              <a:lnSpc>
                <a:spcPct val="100000"/>
              </a:lnSpc>
              <a:spcBef>
                <a:spcPts val="60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A magnet pulls on all things made of iron and either pushes or pulls on other magnets, and we can feel the effect of these forces – materials vary in how they respond to magnetism.</a:t>
            </a:r>
          </a:p>
          <a:p>
            <a:pPr indent="-457200" lvl="0" marL="457200" marR="0" rtl="0" algn="l">
              <a:lnSpc>
                <a:spcPct val="100000"/>
              </a:lnSpc>
              <a:spcBef>
                <a:spcPts val="60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The space where magnetic force can be felt is called a magnetic field.</a:t>
            </a:r>
          </a:p>
          <a:p>
            <a:pPr indent="-457200" lvl="0" marL="457200" marR="0" rtl="0" algn="l">
              <a:lnSpc>
                <a:spcPct val="100000"/>
              </a:lnSpc>
              <a:spcBef>
                <a:spcPts val="60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The Earth has a magnetic field that can be detected by using a compass.</a:t>
            </a:r>
          </a:p>
        </p:txBody>
      </p:sp>
      <p:sp>
        <p:nvSpPr>
          <p:cNvPr id="206" name="Shape 206"/>
          <p:cNvSpPr/>
          <p:nvPr/>
        </p:nvSpPr>
        <p:spPr>
          <a:xfrm>
            <a:off x="457200" y="1328417"/>
            <a:ext cx="653226" cy="4649376"/>
          </a:xfrm>
          <a:prstGeom prst="downArrow">
            <a:avLst>
              <a:gd fmla="val 50000" name="adj1"/>
              <a:gd fmla="val 50000" name="adj2"/>
            </a:avLst>
          </a:prstGeom>
          <a:gradFill>
            <a:gsLst>
              <a:gs pos="0">
                <a:srgbClr val="1A82B0"/>
              </a:gs>
              <a:gs pos="100000">
                <a:srgbClr val="9BD0F6"/>
              </a:gs>
            </a:gsLst>
            <a:lin ang="16200000" scaled="0"/>
          </a:gradFill>
          <a:ln cap="flat" cmpd="sng" w="9525">
            <a:solidFill>
              <a:srgbClr val="277A9D"/>
            </a:solidFill>
            <a:prstDash val="solid"/>
            <a:round/>
            <a:headEnd len="med" w="med" type="none"/>
            <a:tailEnd len="med" w="med" type="none"/>
          </a:ln>
          <a:effectLst>
            <a:outerShdw blurRad="40000" rotWithShape="0" dir="5400000" dist="23000">
              <a:srgbClr val="000000">
                <a:alpha val="34117"/>
              </a:srgbClr>
            </a:outerShdw>
          </a:effectLst>
        </p:spPr>
        <p:txBody>
          <a:bodyPr anchorCtr="0" anchor="ctr" bIns="45700" lIns="91425" rIns="91425" wrap="square" tIns="45700">
            <a:noAutofit/>
          </a:bodyPr>
          <a:lstStyle/>
          <a:p>
            <a:pPr indent="-8890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Shape 212"/>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213" name="Shape 213"/>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14" name="Shape 214"/>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Why is magnetism important?</a:t>
            </a:r>
          </a:p>
        </p:txBody>
      </p:sp>
      <p:sp>
        <p:nvSpPr>
          <p:cNvPr id="215" name="Shape 215"/>
          <p:cNvSpPr txBox="1"/>
          <p:nvPr/>
        </p:nvSpPr>
        <p:spPr>
          <a:xfrm>
            <a:off x="374404" y="914400"/>
            <a:ext cx="8218731" cy="3767920"/>
          </a:xfrm>
          <a:prstGeom prst="rect">
            <a:avLst/>
          </a:prstGeom>
          <a:noFill/>
          <a:ln>
            <a:noFill/>
          </a:ln>
        </p:spPr>
        <p:txBody>
          <a:bodyPr anchorCtr="0" anchor="t" bIns="45700" lIns="91425" rIns="91425" wrap="square" tIns="45700">
            <a:noAutofit/>
          </a:bodyPr>
          <a:lstStyle/>
          <a:p>
            <a:pPr indent="-38100" lvl="0" marL="0" marR="0" rtl="0" algn="l">
              <a:lnSpc>
                <a:spcPct val="100000"/>
              </a:lnSpc>
              <a:spcBef>
                <a:spcPts val="0"/>
              </a:spcBef>
              <a:spcAft>
                <a:spcPts val="0"/>
              </a:spcAft>
              <a:buClr>
                <a:srgbClr val="31859C"/>
              </a:buClr>
              <a:buSzPts val="600"/>
              <a:buFont typeface="Arial"/>
              <a:buNone/>
            </a:pPr>
            <a:r>
              <a:t/>
            </a:r>
            <a:endParaRPr b="0" i="0" sz="2400" u="none" cap="none" strike="noStrike">
              <a:solidFill>
                <a:srgbClr val="000000"/>
              </a:solidFill>
              <a:latin typeface="Arial"/>
              <a:ea typeface="Arial"/>
              <a:cs typeface="Arial"/>
              <a:sym typeface="Arial"/>
            </a:endParaRPr>
          </a:p>
        </p:txBody>
      </p:sp>
      <p:sp>
        <p:nvSpPr>
          <p:cNvPr id="216" name="Shape 216"/>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30 at 3.00.37 pm.png" id="217" name="Shape 217"/>
          <p:cNvPicPr preferRelativeResize="0"/>
          <p:nvPr/>
        </p:nvPicPr>
        <p:blipFill rotWithShape="1">
          <a:blip r:embed="rId5">
            <a:alphaModFix/>
          </a:blip>
          <a:srcRect b="0" l="0" r="0" t="0"/>
          <a:stretch/>
        </p:blipFill>
        <p:spPr>
          <a:xfrm>
            <a:off x="973284" y="914400"/>
            <a:ext cx="7197392" cy="5306342"/>
          </a:xfrm>
          <a:prstGeom prst="rect">
            <a:avLst/>
          </a:prstGeom>
          <a:noFill/>
          <a:ln>
            <a:noFill/>
          </a:ln>
        </p:spPr>
      </p:pic>
      <p:sp>
        <p:nvSpPr>
          <p:cNvPr id="218" name="Shape 218"/>
          <p:cNvSpPr txBox="1"/>
          <p:nvPr/>
        </p:nvSpPr>
        <p:spPr>
          <a:xfrm>
            <a:off x="6754325" y="5926825"/>
            <a:ext cx="1400400" cy="3651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Adamantios </a:t>
            </a:r>
            <a:r>
              <a:rPr b="0" i="0" lang="en-AU" sz="1000" u="sng" cap="none" strike="noStrike">
                <a:solidFill>
                  <a:schemeClr val="hlink"/>
                </a:solidFill>
                <a:latin typeface="Arial"/>
                <a:ea typeface="Arial"/>
                <a:cs typeface="Arial"/>
                <a:sym typeface="Arial"/>
                <a:hlinkClick r:id="rId6"/>
              </a:rPr>
              <a:t>CC3.0</a:t>
            </a:r>
          </a:p>
        </p:txBody>
      </p:sp>
      <p:sp>
        <p:nvSpPr>
          <p:cNvPr id="219" name="Shape 219"/>
          <p:cNvSpPr/>
          <p:nvPr/>
        </p:nvSpPr>
        <p:spPr>
          <a:xfrm>
            <a:off x="374404" y="3151211"/>
            <a:ext cx="2989177" cy="1316924"/>
          </a:xfrm>
          <a:prstGeom prst="roundRect">
            <a:avLst>
              <a:gd fmla="val 16667" name="adj"/>
            </a:avLst>
          </a:prstGeom>
          <a:solidFill>
            <a:srgbClr val="D8D8D8"/>
          </a:soli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Magnetism is used for navigation</a:t>
            </a:r>
            <a:r>
              <a:rPr lang="en-AU" sz="2000"/>
              <a:t>, e.</a:t>
            </a:r>
            <a:r>
              <a:rPr b="0" i="0" lang="en-AU" sz="2000" u="none" cap="none" strike="noStrike">
                <a:solidFill>
                  <a:srgbClr val="000000"/>
                </a:solidFill>
                <a:latin typeface="Arial"/>
                <a:ea typeface="Arial"/>
                <a:cs typeface="Arial"/>
                <a:sym typeface="Arial"/>
              </a:rPr>
              <a:t>g. compasses, bird migration.</a:t>
            </a:r>
          </a:p>
        </p:txBody>
      </p:sp>
      <p:sp>
        <p:nvSpPr>
          <p:cNvPr id="220" name="Shape 220"/>
          <p:cNvSpPr/>
          <p:nvPr/>
        </p:nvSpPr>
        <p:spPr>
          <a:xfrm>
            <a:off x="374404" y="1316009"/>
            <a:ext cx="2989177" cy="1411657"/>
          </a:xfrm>
          <a:prstGeom prst="roundRect">
            <a:avLst>
              <a:gd fmla="val 16667" name="adj"/>
            </a:avLst>
          </a:prstGeom>
          <a:solidFill>
            <a:srgbClr val="D8D8D8"/>
          </a:soli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Complex modern machinery such as magnetic trains</a:t>
            </a:r>
            <a:r>
              <a:rPr lang="en-AU" sz="2000"/>
              <a:t> and</a:t>
            </a:r>
            <a:r>
              <a:rPr b="0" i="0" lang="en-AU" sz="2000" u="none" cap="none" strike="noStrike">
                <a:solidFill>
                  <a:srgbClr val="000000"/>
                </a:solidFill>
                <a:latin typeface="Arial"/>
                <a:ea typeface="Arial"/>
                <a:cs typeface="Arial"/>
                <a:sym typeface="Arial"/>
              </a:rPr>
              <a:t> MRI are possible. </a:t>
            </a:r>
          </a:p>
        </p:txBody>
      </p:sp>
      <p:sp>
        <p:nvSpPr>
          <p:cNvPr id="221" name="Shape 221"/>
          <p:cNvSpPr/>
          <p:nvPr/>
        </p:nvSpPr>
        <p:spPr>
          <a:xfrm>
            <a:off x="5865214" y="1291577"/>
            <a:ext cx="2989177" cy="1411657"/>
          </a:xfrm>
          <a:prstGeom prst="roundRect">
            <a:avLst>
              <a:gd fmla="val 16667" name="adj"/>
            </a:avLst>
          </a:prstGeom>
          <a:solidFill>
            <a:srgbClr val="D8D8D8"/>
          </a:soli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Magnets are part of electric motors – so everything with a motor relies on magnets.</a:t>
            </a:r>
          </a:p>
        </p:txBody>
      </p:sp>
      <p:sp>
        <p:nvSpPr>
          <p:cNvPr id="222" name="Shape 222"/>
          <p:cNvSpPr/>
          <p:nvPr/>
        </p:nvSpPr>
        <p:spPr>
          <a:xfrm>
            <a:off x="5865214" y="3974289"/>
            <a:ext cx="2989177" cy="1952536"/>
          </a:xfrm>
          <a:prstGeom prst="roundRect">
            <a:avLst>
              <a:gd fmla="val 16667" name="adj"/>
            </a:avLst>
          </a:prstGeom>
          <a:solidFill>
            <a:srgbClr val="D8D8D8"/>
          </a:soli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Everyday functions such as cupboard latches, fridge magnets, electronic card reading etc. use magnetism.</a:t>
            </a:r>
          </a:p>
        </p:txBody>
      </p:sp>
      <p:sp>
        <p:nvSpPr>
          <p:cNvPr id="223" name="Shape 223"/>
          <p:cNvSpPr/>
          <p:nvPr/>
        </p:nvSpPr>
        <p:spPr>
          <a:xfrm>
            <a:off x="374404" y="4986164"/>
            <a:ext cx="2989177" cy="940661"/>
          </a:xfrm>
          <a:prstGeom prst="roundRect">
            <a:avLst>
              <a:gd fmla="val 16667" name="adj"/>
            </a:avLst>
          </a:prstGeom>
          <a:solidFill>
            <a:srgbClr val="D8D8D8"/>
          </a:soli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Magnets are used in electricity generation.</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230" name="Shape 230"/>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31" name="Shape 231"/>
          <p:cNvSpPr txBox="1"/>
          <p:nvPr>
            <p:ph type="title"/>
          </p:nvPr>
        </p:nvSpPr>
        <p:spPr>
          <a:xfrm>
            <a:off x="457200" y="18415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Using magnetism</a:t>
            </a:r>
            <a:br>
              <a:rPr b="1" i="0" lang="en-AU" sz="3200" u="none" cap="none" strike="noStrike">
                <a:solidFill>
                  <a:schemeClr val="accent1"/>
                </a:solidFill>
                <a:latin typeface="Calibri"/>
                <a:ea typeface="Calibri"/>
                <a:cs typeface="Calibri"/>
                <a:sym typeface="Calibri"/>
              </a:rPr>
            </a:br>
            <a:r>
              <a:rPr b="1" i="0" lang="en-AU" sz="3200" u="none" cap="none" strike="noStrike">
                <a:solidFill>
                  <a:schemeClr val="accent1"/>
                </a:solidFill>
                <a:latin typeface="Calibri"/>
                <a:ea typeface="Calibri"/>
                <a:cs typeface="Calibri"/>
                <a:sym typeface="Calibri"/>
              </a:rPr>
              <a:t> – more advanced big ideas</a:t>
            </a:r>
          </a:p>
        </p:txBody>
      </p:sp>
      <p:sp>
        <p:nvSpPr>
          <p:cNvPr id="232" name="Shape 232"/>
          <p:cNvSpPr txBox="1"/>
          <p:nvPr/>
        </p:nvSpPr>
        <p:spPr>
          <a:xfrm>
            <a:off x="457200" y="931021"/>
            <a:ext cx="8218731" cy="3767920"/>
          </a:xfrm>
          <a:prstGeom prst="rect">
            <a:avLst/>
          </a:prstGeom>
          <a:noFill/>
          <a:ln>
            <a:noFill/>
          </a:ln>
        </p:spPr>
        <p:txBody>
          <a:bodyPr anchorCtr="0" anchor="t" bIns="45700" lIns="91425" rIns="91425" wrap="square" tIns="45700">
            <a:noAutofit/>
          </a:bodyPr>
          <a:lstStyle/>
          <a:p>
            <a:pPr indent="-38100" lvl="0" marL="0" marR="0" rtl="0" algn="ctr">
              <a:lnSpc>
                <a:spcPct val="100000"/>
              </a:lnSpc>
              <a:spcBef>
                <a:spcPts val="0"/>
              </a:spcBef>
              <a:spcAft>
                <a:spcPts val="0"/>
              </a:spcAft>
              <a:buClr>
                <a:srgbClr val="31859C"/>
              </a:buClr>
              <a:buSzPts val="600"/>
              <a:buFont typeface="Arial"/>
              <a:buNone/>
            </a:pPr>
            <a:r>
              <a:t/>
            </a:r>
            <a:endParaRPr b="0" i="0" sz="2400" u="none" cap="none" strike="noStrike">
              <a:solidFill>
                <a:srgbClr val="31859C"/>
              </a:solidFill>
              <a:latin typeface="Arial"/>
              <a:ea typeface="Arial"/>
              <a:cs typeface="Arial"/>
              <a:sym typeface="Arial"/>
            </a:endParaRPr>
          </a:p>
          <a:p>
            <a:pPr indent="-38100" lvl="0" marL="0" marR="0" rtl="0" algn="ctr">
              <a:lnSpc>
                <a:spcPct val="100000"/>
              </a:lnSpc>
              <a:spcBef>
                <a:spcPts val="0"/>
              </a:spcBef>
              <a:spcAft>
                <a:spcPts val="0"/>
              </a:spcAft>
              <a:buClr>
                <a:srgbClr val="31859C"/>
              </a:buClr>
              <a:buSzPts val="600"/>
              <a:buFont typeface="Arial"/>
              <a:buNone/>
            </a:pPr>
            <a:r>
              <a:rPr b="1" i="0" lang="en-AU" sz="2400" u="none" cap="none" strike="noStrike">
                <a:solidFill>
                  <a:schemeClr val="dk1"/>
                </a:solidFill>
                <a:latin typeface="Arial"/>
                <a:ea typeface="Arial"/>
                <a:cs typeface="Arial"/>
                <a:sym typeface="Arial"/>
              </a:rPr>
              <a:t>Magnetism is related to electricity. </a:t>
            </a:r>
          </a:p>
          <a:p>
            <a:pPr indent="-38100" lvl="0" marL="0" marR="0" rtl="0" algn="ctr">
              <a:lnSpc>
                <a:spcPct val="100000"/>
              </a:lnSpc>
              <a:spcBef>
                <a:spcPts val="0"/>
              </a:spcBef>
              <a:spcAft>
                <a:spcPts val="0"/>
              </a:spcAft>
              <a:buClr>
                <a:srgbClr val="31859C"/>
              </a:buClr>
              <a:buSzPts val="600"/>
              <a:buFont typeface="Arial"/>
              <a:buNone/>
            </a:pPr>
            <a:r>
              <a:rPr b="1" i="0" lang="en-AU" sz="2400" u="none" cap="none" strike="noStrike">
                <a:solidFill>
                  <a:schemeClr val="dk1"/>
                </a:solidFill>
                <a:latin typeface="Arial"/>
                <a:ea typeface="Arial"/>
                <a:cs typeface="Arial"/>
                <a:sym typeface="Arial"/>
              </a:rPr>
              <a:t>They are both different aspects of electromagnetic force – moving electrically charged particles produce magnetic forces, and moving magnets produce electric forces.</a:t>
            </a:r>
          </a:p>
          <a:p>
            <a:pPr indent="-38100" lvl="0" marL="0" marR="0" rtl="0" algn="ctr">
              <a:lnSpc>
                <a:spcPct val="100000"/>
              </a:lnSpc>
              <a:spcBef>
                <a:spcPts val="0"/>
              </a:spcBef>
              <a:spcAft>
                <a:spcPts val="0"/>
              </a:spcAft>
              <a:buClr>
                <a:srgbClr val="31859C"/>
              </a:buClr>
              <a:buSzPts val="600"/>
              <a:buFont typeface="Arial"/>
              <a:buNone/>
            </a:pPr>
            <a:r>
              <a:rPr b="0" i="0" lang="en-AU" sz="2400" u="none" cap="none" strike="noStrike">
                <a:solidFill>
                  <a:srgbClr val="000000"/>
                </a:solidFill>
                <a:latin typeface="Arial"/>
                <a:ea typeface="Arial"/>
                <a:cs typeface="Arial"/>
                <a:sym typeface="Arial"/>
              </a:rPr>
              <a:t>The interplay of these two forces is the basis for many modern technologies.</a:t>
            </a:r>
            <a:r>
              <a:rPr b="1" i="0" lang="en-AU" sz="2400" u="none" cap="none" strike="noStrike">
                <a:solidFill>
                  <a:srgbClr val="31859C"/>
                </a:solidFill>
                <a:latin typeface="Arial"/>
                <a:ea typeface="Arial"/>
                <a:cs typeface="Arial"/>
                <a:sym typeface="Arial"/>
              </a:rPr>
              <a:t> </a:t>
            </a:r>
          </a:p>
        </p:txBody>
      </p:sp>
      <p:sp>
        <p:nvSpPr>
          <p:cNvPr id="233" name="Shape 233"/>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29 at 12.26.14 pm.png" id="234" name="Shape 234"/>
          <p:cNvPicPr preferRelativeResize="0"/>
          <p:nvPr/>
        </p:nvPicPr>
        <p:blipFill rotWithShape="1">
          <a:blip r:embed="rId5">
            <a:alphaModFix/>
          </a:blip>
          <a:srcRect b="0" l="0" r="0" t="0"/>
          <a:stretch/>
        </p:blipFill>
        <p:spPr>
          <a:xfrm>
            <a:off x="4379067" y="4097848"/>
            <a:ext cx="3698653" cy="2104490"/>
          </a:xfrm>
          <a:prstGeom prst="rect">
            <a:avLst/>
          </a:prstGeom>
          <a:noFill/>
          <a:ln>
            <a:noFill/>
          </a:ln>
        </p:spPr>
      </p:pic>
      <p:pic>
        <p:nvPicPr>
          <p:cNvPr descr="Screen Shot 2017-11-29 at 12.46.36 pm.png" id="235" name="Shape 235"/>
          <p:cNvPicPr preferRelativeResize="0"/>
          <p:nvPr/>
        </p:nvPicPr>
        <p:blipFill rotWithShape="1">
          <a:blip r:embed="rId6">
            <a:alphaModFix/>
          </a:blip>
          <a:srcRect b="0" l="0" r="0" t="0"/>
          <a:stretch/>
        </p:blipFill>
        <p:spPr>
          <a:xfrm>
            <a:off x="1285544" y="4097848"/>
            <a:ext cx="2780923" cy="20966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Shape 241"/>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242" name="Shape 242"/>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43" name="Shape 243"/>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The electric motor</a:t>
            </a:r>
          </a:p>
        </p:txBody>
      </p:sp>
      <p:sp>
        <p:nvSpPr>
          <p:cNvPr id="244" name="Shape 244"/>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245" name="Shape 245"/>
          <p:cNvSpPr txBox="1"/>
          <p:nvPr/>
        </p:nvSpPr>
        <p:spPr>
          <a:xfrm>
            <a:off x="550862" y="1149456"/>
            <a:ext cx="8042273" cy="1938992"/>
          </a:xfrm>
          <a:prstGeom prst="rect">
            <a:avLst/>
          </a:prstGeom>
          <a:noFill/>
          <a:ln>
            <a:noFill/>
          </a:ln>
        </p:spPr>
        <p:txBody>
          <a:bodyPr anchorCtr="0" anchor="t" bIns="45700" lIns="91425" rIns="91425" wrap="square" tIns="45700">
            <a:noAutofit/>
          </a:bodyPr>
          <a:lstStyle/>
          <a:p>
            <a:pPr indent="-15240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The current travelling through a coil of wire creates an electric field that can be influenced by a magnetic field. The interplay of the two fields causes movement. This movement, if channelled in the right direction and attached to other moving parts, can be used as a motor. </a:t>
            </a:r>
          </a:p>
        </p:txBody>
      </p:sp>
      <p:pic>
        <p:nvPicPr>
          <p:cNvPr descr="Screen Shot 2017-11-24 at 9.59.59 am.png" id="246" name="Shape 246"/>
          <p:cNvPicPr preferRelativeResize="0"/>
          <p:nvPr/>
        </p:nvPicPr>
        <p:blipFill rotWithShape="1">
          <a:blip r:embed="rId5">
            <a:alphaModFix/>
          </a:blip>
          <a:srcRect b="0" l="0" r="0" t="0"/>
          <a:stretch/>
        </p:blipFill>
        <p:spPr>
          <a:xfrm>
            <a:off x="550862" y="3396209"/>
            <a:ext cx="3855846" cy="2769319"/>
          </a:xfrm>
          <a:prstGeom prst="rect">
            <a:avLst/>
          </a:prstGeom>
          <a:noFill/>
          <a:ln>
            <a:noFill/>
          </a:ln>
        </p:spPr>
      </p:pic>
      <p:pic>
        <p:nvPicPr>
          <p:cNvPr descr="Screen Shot 2017-11-30 at 3.30.19 pm.png" id="247" name="Shape 247"/>
          <p:cNvPicPr preferRelativeResize="0"/>
          <p:nvPr/>
        </p:nvPicPr>
        <p:blipFill rotWithShape="1">
          <a:blip r:embed="rId6">
            <a:alphaModFix/>
          </a:blip>
          <a:srcRect b="0" l="0" r="0" t="0"/>
          <a:stretch/>
        </p:blipFill>
        <p:spPr>
          <a:xfrm>
            <a:off x="4939304" y="3494911"/>
            <a:ext cx="3555004" cy="2670617"/>
          </a:xfrm>
          <a:prstGeom prst="rect">
            <a:avLst/>
          </a:prstGeom>
          <a:noFill/>
          <a:ln>
            <a:noFill/>
          </a:ln>
        </p:spPr>
      </p:pic>
      <p:sp>
        <p:nvSpPr>
          <p:cNvPr id="248" name="Shape 248"/>
          <p:cNvSpPr txBox="1"/>
          <p:nvPr/>
        </p:nvSpPr>
        <p:spPr>
          <a:xfrm>
            <a:off x="7065350" y="6060575"/>
            <a:ext cx="1897800" cy="2568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chemeClr val="dk1"/>
              </a:buClr>
              <a:buSzPts val="1000"/>
              <a:buFont typeface="Arial"/>
              <a:buNone/>
            </a:pPr>
            <a:r>
              <a:rPr b="0" i="0" lang="en-AU" sz="1000" u="none" cap="none" strike="noStrike">
                <a:solidFill>
                  <a:schemeClr val="dk1"/>
                </a:solidFill>
                <a:latin typeface="Arial"/>
                <a:ea typeface="Arial"/>
                <a:cs typeface="Arial"/>
                <a:sym typeface="Arial"/>
              </a:rPr>
              <a:t>Windell H. Oskay </a:t>
            </a:r>
            <a:r>
              <a:rPr b="0" i="0" lang="en-AU" sz="1000" u="sng" cap="none" strike="noStrike">
                <a:solidFill>
                  <a:schemeClr val="hlink"/>
                </a:solidFill>
                <a:latin typeface="Arial"/>
                <a:ea typeface="Arial"/>
                <a:cs typeface="Arial"/>
                <a:sym typeface="Arial"/>
                <a:hlinkClick r:id="rId7"/>
              </a:rPr>
              <a:t>CC3.0</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 name="Shape 38"/>
        <p:cNvGrpSpPr/>
        <p:nvPr/>
      </p:nvGrpSpPr>
      <p:grpSpPr>
        <a:xfrm>
          <a:off x="0" y="0"/>
          <a:ext cx="0" cy="0"/>
          <a:chOff x="0" y="0"/>
          <a:chExt cx="0" cy="0"/>
        </a:xfrm>
      </p:grpSpPr>
      <p:sp>
        <p:nvSpPr>
          <p:cNvPr id="39" name="Shape 39"/>
          <p:cNvSpPr txBox="1"/>
          <p:nvPr>
            <p:ph type="title"/>
          </p:nvPr>
        </p:nvSpPr>
        <p:spPr>
          <a:xfrm>
            <a:off x="384900" y="401925"/>
            <a:ext cx="3989100" cy="665100"/>
          </a:xfrm>
          <a:prstGeom prst="rect">
            <a:avLst/>
          </a:prstGeom>
        </p:spPr>
        <p:txBody>
          <a:bodyPr anchorCtr="0" anchor="b" bIns="91425" lIns="91425" rIns="91425" wrap="square" tIns="91425">
            <a:noAutofit/>
          </a:bodyPr>
          <a:lstStyle/>
          <a:p>
            <a:pPr indent="-69850" lvl="0" marL="0" algn="l">
              <a:spcBef>
                <a:spcPts val="0"/>
              </a:spcBef>
              <a:buClr>
                <a:schemeClr val="dk1"/>
              </a:buClr>
              <a:buSzPts val="1100"/>
              <a:buFont typeface="Arial"/>
              <a:buNone/>
            </a:pPr>
            <a:r>
              <a:rPr lang="en-AU"/>
              <a:t>Index </a:t>
            </a:r>
            <a:r>
              <a:rPr b="1" lang="en-AU" sz="2300">
                <a:solidFill>
                  <a:srgbClr val="31859C"/>
                </a:solidFill>
              </a:rPr>
              <a:t>–</a:t>
            </a:r>
            <a:r>
              <a:rPr lang="en-AU"/>
              <a:t> Part 1</a:t>
            </a:r>
          </a:p>
        </p:txBody>
      </p:sp>
      <p:graphicFrame>
        <p:nvGraphicFramePr>
          <p:cNvPr id="40" name="Shape 40"/>
          <p:cNvGraphicFramePr/>
          <p:nvPr/>
        </p:nvGraphicFramePr>
        <p:xfrm>
          <a:off x="305663" y="984575"/>
          <a:ext cx="3000000" cy="3000000"/>
        </p:xfrm>
        <a:graphic>
          <a:graphicData uri="http://schemas.openxmlformats.org/drawingml/2006/table">
            <a:tbl>
              <a:tblPr>
                <a:noFill/>
                <a:tableStyleId>{92FD0AF4-E2FF-4CB3-8495-9B1695641A5B}</a:tableStyleId>
              </a:tblPr>
              <a:tblGrid>
                <a:gridCol w="6150775"/>
                <a:gridCol w="1024750"/>
                <a:gridCol w="1357150"/>
              </a:tblGrid>
              <a:tr h="672725">
                <a:tc>
                  <a:txBody>
                    <a:bodyPr>
                      <a:noAutofit/>
                    </a:bodyPr>
                    <a:lstStyle/>
                    <a:p>
                      <a:pPr indent="0" lvl="0" marL="0">
                        <a:spcBef>
                          <a:spcPts val="0"/>
                        </a:spcBef>
                        <a:buNone/>
                      </a:pPr>
                      <a:r>
                        <a:rPr b="1" lang="en-AU" sz="2000"/>
                        <a:t>Topic</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a:spcBef>
                          <a:spcPts val="0"/>
                        </a:spcBef>
                        <a:buNone/>
                      </a:pPr>
                      <a:r>
                        <a:rPr b="1" lang="en-AU" sz="2000"/>
                        <a:t>Slide</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a:spcBef>
                          <a:spcPts val="0"/>
                        </a:spcBef>
                        <a:buNone/>
                      </a:pPr>
                      <a:r>
                        <a:rPr b="1" lang="en-AU" sz="2000"/>
                        <a:t>Video timecode</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392475">
                <a:tc>
                  <a:txBody>
                    <a:bodyPr>
                      <a:noAutofit/>
                    </a:bodyPr>
                    <a:lstStyle/>
                    <a:p>
                      <a:pPr indent="0" lvl="0" marL="0" rtl="0">
                        <a:spcBef>
                          <a:spcPts val="0"/>
                        </a:spcBef>
                        <a:buNone/>
                      </a:pPr>
                      <a:r>
                        <a:rPr lang="en-AU" sz="2000"/>
                        <a:t>Introduction, welcome and purpose of the webinar</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4</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01:04</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343025">
                <a:tc>
                  <a:txBody>
                    <a:bodyPr>
                      <a:noAutofit/>
                    </a:bodyPr>
                    <a:lstStyle/>
                    <a:p>
                      <a:pPr indent="0" lvl="0" marL="0" rtl="0">
                        <a:spcBef>
                          <a:spcPts val="0"/>
                        </a:spcBef>
                        <a:buNone/>
                      </a:pPr>
                      <a:r>
                        <a:rPr lang="en-AU" sz="2000"/>
                        <a:t>Curriculum connections</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5</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02:53</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441925">
                <a:tc>
                  <a:txBody>
                    <a:bodyPr>
                      <a:noAutofit/>
                    </a:bodyPr>
                    <a:lstStyle/>
                    <a:p>
                      <a:pPr indent="0" lvl="0" marL="0" rtl="0">
                        <a:spcBef>
                          <a:spcPts val="0"/>
                        </a:spcBef>
                        <a:buNone/>
                      </a:pPr>
                      <a:r>
                        <a:rPr lang="en-AU" sz="2000"/>
                        <a:t>Gathering prior knowledge</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7</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04:20</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425450">
                <a:tc>
                  <a:txBody>
                    <a:bodyPr>
                      <a:noAutofit/>
                    </a:bodyPr>
                    <a:lstStyle/>
                    <a:p>
                      <a:pPr indent="0" lvl="0" marL="0" rtl="0">
                        <a:spcBef>
                          <a:spcPts val="0"/>
                        </a:spcBef>
                        <a:buNone/>
                      </a:pPr>
                      <a:r>
                        <a:rPr lang="en-AU" sz="2000"/>
                        <a:t>What is a magnet? </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6</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06:45</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458400">
                <a:tc>
                  <a:txBody>
                    <a:bodyPr>
                      <a:noAutofit/>
                    </a:bodyPr>
                    <a:lstStyle/>
                    <a:p>
                      <a:pPr indent="0" lvl="0" marL="0" rtl="0">
                        <a:spcBef>
                          <a:spcPts val="0"/>
                        </a:spcBef>
                        <a:buNone/>
                      </a:pPr>
                      <a:r>
                        <a:rPr lang="en-AU" sz="2000"/>
                        <a:t>From play to investigation</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8–9</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08:38</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441925">
                <a:tc>
                  <a:txBody>
                    <a:bodyPr>
                      <a:noAutofit/>
                    </a:bodyPr>
                    <a:lstStyle/>
                    <a:p>
                      <a:pPr indent="0" lvl="0" marL="0" rtl="0">
                        <a:spcBef>
                          <a:spcPts val="0"/>
                        </a:spcBef>
                        <a:buNone/>
                      </a:pPr>
                      <a:r>
                        <a:rPr lang="en-AU" sz="2000"/>
                        <a:t>What is magnetism?</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10</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17:56</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441925">
                <a:tc>
                  <a:txBody>
                    <a:bodyPr>
                      <a:noAutofit/>
                    </a:bodyPr>
                    <a:lstStyle/>
                    <a:p>
                      <a:pPr indent="0" lvl="0" marL="0" rtl="0">
                        <a:spcBef>
                          <a:spcPts val="0"/>
                        </a:spcBef>
                        <a:buNone/>
                      </a:pPr>
                      <a:r>
                        <a:rPr lang="en-AU" sz="2000"/>
                        <a:t>Investigating invisible forces</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11</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19:31</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458425">
                <a:tc>
                  <a:txBody>
                    <a:bodyPr>
                      <a:noAutofit/>
                    </a:bodyPr>
                    <a:lstStyle/>
                    <a:p>
                      <a:pPr indent="0" lvl="0" marL="0" rtl="0">
                        <a:spcBef>
                          <a:spcPts val="0"/>
                        </a:spcBef>
                        <a:buNone/>
                      </a:pPr>
                      <a:r>
                        <a:rPr lang="en-AU" sz="2000"/>
                        <a:t>Representing a concept</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12</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21:13</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425475">
                <a:tc>
                  <a:txBody>
                    <a:bodyPr>
                      <a:noAutofit/>
                    </a:bodyPr>
                    <a:lstStyle/>
                    <a:p>
                      <a:pPr indent="0" lvl="0" marL="0" rtl="0">
                        <a:spcBef>
                          <a:spcPts val="0"/>
                        </a:spcBef>
                        <a:buNone/>
                      </a:pPr>
                      <a:r>
                        <a:rPr lang="en-AU" sz="2000"/>
                        <a:t>The Earth – a massive magnet</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13</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21:15</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r h="672725">
                <a:tc>
                  <a:txBody>
                    <a:bodyPr>
                      <a:noAutofit/>
                    </a:bodyPr>
                    <a:lstStyle/>
                    <a:p>
                      <a:pPr indent="0" lvl="0" marL="0" rtl="0">
                        <a:spcBef>
                          <a:spcPts val="0"/>
                        </a:spcBef>
                        <a:buNone/>
                      </a:pPr>
                      <a:r>
                        <a:rPr lang="en-AU" sz="2000"/>
                        <a:t>Making your own compass</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14</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30:06</a:t>
                      </a:r>
                    </a:p>
                  </a:txBody>
                  <a:tcPr marT="0" marB="0" marR="73025" marL="0">
                    <a:lnL cap="flat" cmpd="sng" w="6350">
                      <a:solidFill>
                        <a:srgbClr val="000000">
                          <a:alpha val="0"/>
                        </a:srgbClr>
                      </a:solidFill>
                      <a:prstDash val="solid"/>
                      <a:round/>
                      <a:headEnd len="med" w="med" type="none"/>
                      <a:tailEnd len="med" w="med" type="none"/>
                    </a:lnL>
                    <a:lnR cap="flat" cmpd="sng" w="6350">
                      <a:solidFill>
                        <a:srgbClr val="000000">
                          <a:alpha val="0"/>
                        </a:srgbClr>
                      </a:solidFill>
                      <a:prstDash val="solid"/>
                      <a:round/>
                      <a:headEnd len="med" w="med" type="none"/>
                      <a:tailEnd len="med" w="med" type="none"/>
                    </a:lnR>
                    <a:lnT cap="flat" cmpd="sng" w="6350">
                      <a:solidFill>
                        <a:srgbClr val="000000">
                          <a:alpha val="0"/>
                        </a:srgbClr>
                      </a:solidFill>
                      <a:prstDash val="solid"/>
                      <a:round/>
                      <a:headEnd len="med" w="med" type="none"/>
                      <a:tailEnd len="med" w="med" type="none"/>
                    </a:lnT>
                    <a:lnB cap="flat" cmpd="sng" w="6350">
                      <a:solidFill>
                        <a:srgbClr val="000000">
                          <a:alpha val="0"/>
                        </a:srgbClr>
                      </a:solidFill>
                      <a:prstDash val="solid"/>
                      <a:round/>
                      <a:headEnd len="med" w="med" type="none"/>
                      <a:tailEnd len="med" w="med"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Shape 254"/>
          <p:cNvSpPr txBox="1"/>
          <p:nvPr>
            <p:ph type="title"/>
          </p:nvPr>
        </p:nvSpPr>
        <p:spPr>
          <a:xfrm>
            <a:off x="550862" y="914400"/>
            <a:ext cx="8042400" cy="911100"/>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255" name="Shape 255"/>
          <p:cNvSpPr txBox="1"/>
          <p:nvPr/>
        </p:nvSpPr>
        <p:spPr>
          <a:xfrm>
            <a:off x="23813" y="390525"/>
            <a:ext cx="6934200" cy="365100"/>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56" name="Shape 256"/>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The electric motor </a:t>
            </a:r>
          </a:p>
        </p:txBody>
      </p:sp>
      <p:sp>
        <p:nvSpPr>
          <p:cNvPr id="257" name="Shape 257"/>
          <p:cNvSpPr txBox="1"/>
          <p:nvPr/>
        </p:nvSpPr>
        <p:spPr>
          <a:xfrm>
            <a:off x="0" y="6492875"/>
            <a:ext cx="5530500" cy="365100"/>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id="258" name="Shape 258"/>
          <p:cNvPicPr preferRelativeResize="0"/>
          <p:nvPr/>
        </p:nvPicPr>
        <p:blipFill rotWithShape="1">
          <a:blip r:embed="rId5">
            <a:alphaModFix/>
          </a:blip>
          <a:srcRect b="0" l="0" r="0" t="0"/>
          <a:stretch/>
        </p:blipFill>
        <p:spPr>
          <a:xfrm>
            <a:off x="948598" y="843100"/>
            <a:ext cx="7246814" cy="5414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Shape 264"/>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265" name="Shape 265"/>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66" name="Shape 266"/>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The generator</a:t>
            </a:r>
          </a:p>
        </p:txBody>
      </p:sp>
      <p:sp>
        <p:nvSpPr>
          <p:cNvPr id="267" name="Shape 267"/>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268" name="Shape 268"/>
          <p:cNvSpPr txBox="1"/>
          <p:nvPr/>
        </p:nvSpPr>
        <p:spPr>
          <a:xfrm>
            <a:off x="550863" y="1659983"/>
            <a:ext cx="3517228" cy="3785652"/>
          </a:xfrm>
          <a:prstGeom prst="rect">
            <a:avLst/>
          </a:prstGeom>
          <a:noFill/>
          <a:ln>
            <a:noFill/>
          </a:ln>
        </p:spPr>
        <p:txBody>
          <a:bodyPr anchorCtr="0" anchor="t" bIns="45700" lIns="91425" rIns="91425" wrap="square" tIns="45700">
            <a:noAutofit/>
          </a:bodyPr>
          <a:lstStyle/>
          <a:p>
            <a:pPr indent="-15240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Electricity can be generated in a wire by reversing the process – movement of the magnet or the wire (when they are close enough for their fields to interplay) causes the electrons in the wire to move.</a:t>
            </a:r>
          </a:p>
        </p:txBody>
      </p:sp>
      <p:pic>
        <p:nvPicPr>
          <p:cNvPr descr="Screen Shot 2017-11-30 at 3.52.27 pm.png" id="269" name="Shape 269"/>
          <p:cNvPicPr preferRelativeResize="0"/>
          <p:nvPr/>
        </p:nvPicPr>
        <p:blipFill rotWithShape="1">
          <a:blip r:embed="rId5">
            <a:alphaModFix/>
          </a:blip>
          <a:srcRect b="0" l="0" r="0" t="0"/>
          <a:stretch/>
        </p:blipFill>
        <p:spPr>
          <a:xfrm>
            <a:off x="4864587" y="1143000"/>
            <a:ext cx="3728548" cy="4897342"/>
          </a:xfrm>
          <a:prstGeom prst="rect">
            <a:avLst/>
          </a:prstGeom>
          <a:noFill/>
          <a:ln>
            <a:noFill/>
          </a:ln>
        </p:spPr>
      </p:pic>
      <p:sp>
        <p:nvSpPr>
          <p:cNvPr id="270" name="Shape 270"/>
          <p:cNvSpPr txBox="1"/>
          <p:nvPr/>
        </p:nvSpPr>
        <p:spPr>
          <a:xfrm>
            <a:off x="6698500" y="5938625"/>
            <a:ext cx="1894500" cy="3651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Sebastian Kaulitzki/</a:t>
            </a:r>
            <a:r>
              <a:rPr b="0" i="0" lang="en-AU" sz="1000" u="none" cap="none" strike="noStrike">
                <a:solidFill>
                  <a:schemeClr val="dk1"/>
                </a:solidFill>
                <a:latin typeface="Arial"/>
                <a:ea typeface="Arial"/>
                <a:cs typeface="Arial"/>
                <a:sym typeface="Arial"/>
              </a:rPr>
              <a:t>123RF Ltd</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277" name="Shape 277"/>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78" name="Shape 278"/>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The electromagnet</a:t>
            </a:r>
          </a:p>
        </p:txBody>
      </p:sp>
      <p:sp>
        <p:nvSpPr>
          <p:cNvPr id="279" name="Shape 279"/>
          <p:cNvSpPr txBox="1"/>
          <p:nvPr/>
        </p:nvSpPr>
        <p:spPr>
          <a:xfrm>
            <a:off x="457200" y="4608915"/>
            <a:ext cx="8218731" cy="3767920"/>
          </a:xfrm>
          <a:prstGeom prst="rect">
            <a:avLst/>
          </a:prstGeom>
          <a:noFill/>
          <a:ln>
            <a:noFill/>
          </a:ln>
        </p:spPr>
        <p:txBody>
          <a:bodyPr anchorCtr="0" anchor="t" bIns="45700" lIns="91425" rIns="91425" wrap="square" tIns="45700">
            <a:noAutofit/>
          </a:bodyPr>
          <a:lstStyle/>
          <a:p>
            <a:pPr indent="-38100" lvl="0" marL="0" marR="0" rtl="0" algn="ctr">
              <a:lnSpc>
                <a:spcPct val="100000"/>
              </a:lnSpc>
              <a:spcBef>
                <a:spcPts val="0"/>
              </a:spcBef>
              <a:spcAft>
                <a:spcPts val="0"/>
              </a:spcAft>
              <a:buClr>
                <a:srgbClr val="31859C"/>
              </a:buClr>
              <a:buSzPts val="600"/>
              <a:buFont typeface="Arial"/>
              <a:buNone/>
            </a:pPr>
            <a:r>
              <a:t/>
            </a:r>
            <a:endParaRPr b="1" i="0" sz="2400" u="none" cap="none" strike="noStrike">
              <a:solidFill>
                <a:srgbClr val="31859C"/>
              </a:solidFill>
              <a:latin typeface="Arial"/>
              <a:ea typeface="Arial"/>
              <a:cs typeface="Arial"/>
              <a:sym typeface="Arial"/>
            </a:endParaRPr>
          </a:p>
        </p:txBody>
      </p:sp>
      <p:sp>
        <p:nvSpPr>
          <p:cNvPr id="280" name="Shape 280"/>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281" name="Shape 281"/>
          <p:cNvSpPr txBox="1"/>
          <p:nvPr/>
        </p:nvSpPr>
        <p:spPr>
          <a:xfrm>
            <a:off x="4588200" y="1455000"/>
            <a:ext cx="4098600" cy="4542900"/>
          </a:xfrm>
          <a:prstGeom prst="rect">
            <a:avLst/>
          </a:prstGeom>
          <a:noFill/>
          <a:ln>
            <a:noFill/>
          </a:ln>
        </p:spPr>
        <p:txBody>
          <a:bodyPr anchorCtr="0" anchor="t" bIns="45700" lIns="91425" rIns="91425" wrap="square" tIns="45700">
            <a:noAutofit/>
          </a:bodyPr>
          <a:lstStyle/>
          <a:p>
            <a:pPr indent="-152400" lvl="0" marL="0" marR="0" rtl="0" algn="ctr">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By wrapping a wire around an iron nail and running current through the wire, magnets can be created. </a:t>
            </a:r>
          </a:p>
          <a:p>
            <a:pPr indent="-152400" lvl="0" marL="0" marR="0" rtl="0" algn="ctr">
              <a:lnSpc>
                <a:spcPct val="100000"/>
              </a:lnSpc>
              <a:spcBef>
                <a:spcPts val="100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The electric field in the wire coil creates a magnetic field around the nail.</a:t>
            </a:r>
          </a:p>
          <a:p>
            <a:pPr indent="-15240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52400" lvl="0" marL="0" marR="0" rtl="0" algn="ctr">
              <a:lnSpc>
                <a:spcPct val="100000"/>
              </a:lnSpc>
              <a:spcBef>
                <a:spcPts val="0"/>
              </a:spcBef>
              <a:spcAft>
                <a:spcPts val="0"/>
              </a:spcAft>
              <a:buClr>
                <a:schemeClr val="dk1"/>
              </a:buClr>
              <a:buSzPts val="2400"/>
              <a:buFont typeface="Arial"/>
              <a:buNone/>
            </a:pPr>
            <a:r>
              <a:rPr b="0" i="0" lang="en-AU" sz="2400" u="none" cap="none" strike="noStrike">
                <a:solidFill>
                  <a:schemeClr val="dk1"/>
                </a:solidFill>
                <a:latin typeface="Arial"/>
                <a:ea typeface="Arial"/>
                <a:cs typeface="Arial"/>
                <a:sym typeface="Arial"/>
              </a:rPr>
              <a:t>This is called electromagnetism. </a:t>
            </a:r>
          </a:p>
        </p:txBody>
      </p:sp>
      <p:pic>
        <p:nvPicPr>
          <p:cNvPr id="282" name="Shape 282"/>
          <p:cNvPicPr preferRelativeResize="0"/>
          <p:nvPr/>
        </p:nvPicPr>
        <p:blipFill rotWithShape="1">
          <a:blip r:embed="rId5">
            <a:alphaModFix/>
          </a:blip>
          <a:srcRect b="27931" l="0" r="0" t="20186"/>
          <a:stretch/>
        </p:blipFill>
        <p:spPr>
          <a:xfrm rot="-5400000">
            <a:off x="-242001" y="1845363"/>
            <a:ext cx="5143500" cy="35577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Shape 288"/>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289" name="Shape 289"/>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290" name="Shape 290"/>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Arial"/>
              <a:buNone/>
            </a:pPr>
            <a:r>
              <a:rPr b="1" i="0" lang="en-AU" sz="3200" u="none" cap="none" strike="noStrike">
                <a:solidFill>
                  <a:srgbClr val="31859C"/>
                </a:solidFill>
                <a:latin typeface="Arial"/>
                <a:ea typeface="Arial"/>
                <a:cs typeface="Arial"/>
                <a:sym typeface="Arial"/>
              </a:rPr>
              <a:t>Superconductors</a:t>
            </a:r>
          </a:p>
        </p:txBody>
      </p:sp>
      <p:sp>
        <p:nvSpPr>
          <p:cNvPr id="291" name="Shape 291"/>
          <p:cNvSpPr txBox="1"/>
          <p:nvPr/>
        </p:nvSpPr>
        <p:spPr>
          <a:xfrm>
            <a:off x="501759" y="924053"/>
            <a:ext cx="8218731" cy="3767920"/>
          </a:xfrm>
          <a:prstGeom prst="rect">
            <a:avLst/>
          </a:prstGeom>
          <a:noFill/>
          <a:ln>
            <a:noFill/>
          </a:ln>
        </p:spPr>
        <p:txBody>
          <a:bodyPr anchorCtr="0" anchor="t" bIns="45700" lIns="91425" rIns="91425" wrap="square" tIns="45700">
            <a:noAutofit/>
          </a:bodyPr>
          <a:lstStyle/>
          <a:p>
            <a:pPr indent="-38100" lvl="0" marL="0" marR="0" rtl="0" algn="ctr">
              <a:lnSpc>
                <a:spcPct val="100000"/>
              </a:lnSpc>
              <a:spcBef>
                <a:spcPts val="0"/>
              </a:spcBef>
              <a:spcAft>
                <a:spcPts val="0"/>
              </a:spcAft>
              <a:buClr>
                <a:srgbClr val="31859C"/>
              </a:buClr>
              <a:buSzPts val="600"/>
              <a:buFont typeface="Arial"/>
              <a:buNone/>
            </a:pPr>
            <a:r>
              <a:t/>
            </a:r>
            <a:endParaRPr b="0" i="0" sz="2400" u="none" cap="none" strike="noStrike">
              <a:solidFill>
                <a:srgbClr val="31859C"/>
              </a:solidFill>
              <a:latin typeface="Arial"/>
              <a:ea typeface="Arial"/>
              <a:cs typeface="Arial"/>
              <a:sym typeface="Arial"/>
            </a:endParaRPr>
          </a:p>
          <a:p>
            <a:pPr indent="-38100" lvl="0" marL="0" marR="0" rtl="0" algn="ctr">
              <a:lnSpc>
                <a:spcPct val="100000"/>
              </a:lnSpc>
              <a:spcBef>
                <a:spcPts val="0"/>
              </a:spcBef>
              <a:spcAft>
                <a:spcPts val="0"/>
              </a:spcAft>
              <a:buClr>
                <a:srgbClr val="31859C"/>
              </a:buClr>
              <a:buSzPts val="600"/>
              <a:buFont typeface="Arial"/>
              <a:buNone/>
            </a:pPr>
            <a:r>
              <a:t/>
            </a:r>
            <a:endParaRPr b="1" i="0" sz="2400" u="none" cap="none" strike="noStrike">
              <a:solidFill>
                <a:srgbClr val="31859C"/>
              </a:solidFill>
              <a:latin typeface="Arial"/>
              <a:ea typeface="Arial"/>
              <a:cs typeface="Arial"/>
              <a:sym typeface="Arial"/>
            </a:endParaRPr>
          </a:p>
        </p:txBody>
      </p:sp>
      <p:sp>
        <p:nvSpPr>
          <p:cNvPr id="292" name="Shape 292"/>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293" name="Shape 293"/>
          <p:cNvSpPr txBox="1"/>
          <p:nvPr/>
        </p:nvSpPr>
        <p:spPr>
          <a:xfrm>
            <a:off x="8189725" y="2954525"/>
            <a:ext cx="403500" cy="2475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IRL</a:t>
            </a:r>
          </a:p>
        </p:txBody>
      </p:sp>
      <p:pic>
        <p:nvPicPr>
          <p:cNvPr id="294" name="Shape 294"/>
          <p:cNvPicPr preferRelativeResize="0"/>
          <p:nvPr/>
        </p:nvPicPr>
        <p:blipFill rotWithShape="1">
          <a:blip r:embed="rId5">
            <a:alphaModFix/>
          </a:blip>
          <a:srcRect b="0" l="0" r="0" t="0"/>
          <a:stretch/>
        </p:blipFill>
        <p:spPr>
          <a:xfrm>
            <a:off x="496325" y="1074600"/>
            <a:ext cx="8229600" cy="4551650"/>
          </a:xfrm>
          <a:prstGeom prst="rect">
            <a:avLst/>
          </a:prstGeom>
          <a:noFill/>
          <a:ln>
            <a:noFill/>
          </a:ln>
        </p:spPr>
      </p:pic>
      <p:sp>
        <p:nvSpPr>
          <p:cNvPr id="295" name="Shape 295"/>
          <p:cNvSpPr txBox="1"/>
          <p:nvPr/>
        </p:nvSpPr>
        <p:spPr>
          <a:xfrm>
            <a:off x="7559750" y="3145625"/>
            <a:ext cx="1033500" cy="2475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IRL Research</a:t>
            </a:r>
          </a:p>
        </p:txBody>
      </p:sp>
      <p:sp>
        <p:nvSpPr>
          <p:cNvPr id="296" name="Shape 296"/>
          <p:cNvSpPr txBox="1"/>
          <p:nvPr/>
        </p:nvSpPr>
        <p:spPr>
          <a:xfrm>
            <a:off x="4688950" y="3130625"/>
            <a:ext cx="1148400" cy="714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Yosemite/CC3.0</a:t>
            </a:r>
          </a:p>
        </p:txBody>
      </p:sp>
      <p:sp>
        <p:nvSpPr>
          <p:cNvPr id="297" name="Shape 297"/>
          <p:cNvSpPr txBox="1"/>
          <p:nvPr/>
        </p:nvSpPr>
        <p:spPr>
          <a:xfrm>
            <a:off x="2184800" y="3113750"/>
            <a:ext cx="1148400" cy="247500"/>
          </a:xfrm>
          <a:prstGeom prst="rect">
            <a:avLst/>
          </a:prstGeom>
          <a:noFill/>
          <a:ln>
            <a:noFill/>
          </a:ln>
        </p:spPr>
        <p:txBody>
          <a:bodyPr anchorCtr="0" anchor="t" bIns="91425" lIns="91425" rIns="91425" wrap="square" tIns="91425">
            <a:noAutofit/>
          </a:bodyPr>
          <a:lstStyle/>
          <a:p>
            <a:pPr indent="-69850" lvl="0" marL="0" marR="0" rtl="0" algn="l">
              <a:lnSpc>
                <a:spcPct val="100000"/>
              </a:lnSpc>
              <a:spcBef>
                <a:spcPts val="0"/>
              </a:spcBef>
              <a:spcAft>
                <a:spcPts val="0"/>
              </a:spcAft>
              <a:buClr>
                <a:schemeClr val="dk1"/>
              </a:buClr>
              <a:buSzPts val="1100"/>
              <a:buFont typeface="Arial"/>
              <a:buNone/>
            </a:pPr>
            <a:r>
              <a:rPr b="0" i="0" lang="en-AU" sz="1000" u="none" cap="none" strike="noStrike">
                <a:solidFill>
                  <a:schemeClr val="dk1"/>
                </a:solidFill>
                <a:latin typeface="Arial"/>
                <a:ea typeface="Arial"/>
                <a:cs typeface="Arial"/>
                <a:sym typeface="Arial"/>
              </a:rPr>
              <a:t>IRL Research</a:t>
            </a:r>
          </a:p>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Shape 303"/>
          <p:cNvSpPr txBox="1"/>
          <p:nvPr>
            <p:ph type="title"/>
          </p:nvPr>
        </p:nvSpPr>
        <p:spPr>
          <a:xfrm>
            <a:off x="395287" y="20907"/>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rgbClr val="31859C"/>
              </a:buClr>
              <a:buSzPts val="800"/>
              <a:buFont typeface="Calibri"/>
              <a:buNone/>
            </a:pPr>
            <a:r>
              <a:rPr b="1" i="0" lang="en-AU" sz="3200" u="none" cap="none" strike="noStrike">
                <a:solidFill>
                  <a:srgbClr val="31859C"/>
                </a:solidFill>
                <a:latin typeface="Calibri"/>
                <a:ea typeface="Calibri"/>
                <a:cs typeface="Calibri"/>
                <a:sym typeface="Calibri"/>
              </a:rPr>
              <a:t>Just reflecting</a:t>
            </a:r>
          </a:p>
        </p:txBody>
      </p:sp>
      <p:sp>
        <p:nvSpPr>
          <p:cNvPr id="304" name="Shape 304"/>
          <p:cNvSpPr/>
          <p:nvPr/>
        </p:nvSpPr>
        <p:spPr>
          <a:xfrm>
            <a:off x="611187" y="1628775"/>
            <a:ext cx="7921623" cy="461961"/>
          </a:xfrm>
          <a:prstGeom prst="rect">
            <a:avLst/>
          </a:prstGeom>
          <a:noFill/>
          <a:ln>
            <a:noFill/>
          </a:ln>
        </p:spPr>
        <p:txBody>
          <a:bodyPr anchorCtr="0" anchor="t" bIns="45700" lIns="91425" rIns="91425" wrap="square" tIns="45700">
            <a:noAutofit/>
          </a:bodyPr>
          <a:lstStyle/>
          <a:p>
            <a:pPr indent="-15240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5" name="Shape 305"/>
          <p:cNvSpPr/>
          <p:nvPr/>
        </p:nvSpPr>
        <p:spPr>
          <a:xfrm>
            <a:off x="395287" y="1034425"/>
            <a:ext cx="8353425" cy="2616200"/>
          </a:xfrm>
          <a:prstGeom prst="rect">
            <a:avLst/>
          </a:prstGeom>
          <a:noFill/>
          <a:ln>
            <a:noFill/>
          </a:ln>
        </p:spPr>
        <p:txBody>
          <a:bodyPr anchorCtr="0" anchor="t" bIns="45700" lIns="91425" rIns="91425" wrap="square" tIns="45700">
            <a:noAutofit/>
          </a:bodyPr>
          <a:lstStyle/>
          <a:p>
            <a:pPr indent="-38100" lvl="0" marL="0" marR="0" rtl="0" algn="l">
              <a:lnSpc>
                <a:spcPct val="100000"/>
              </a:lnSpc>
              <a:spcBef>
                <a:spcPts val="0"/>
              </a:spcBef>
              <a:spcAft>
                <a:spcPts val="0"/>
              </a:spcAft>
              <a:buClr>
                <a:schemeClr val="dk1"/>
              </a:buClr>
              <a:buSzPts val="600"/>
              <a:buFont typeface="Arial"/>
              <a:buNone/>
            </a:pPr>
            <a:r>
              <a:rPr b="0" i="0" lang="en-AU" sz="2400" u="none" cap="none" strike="noStrike">
                <a:solidFill>
                  <a:schemeClr val="dk1"/>
                </a:solidFill>
                <a:latin typeface="Arial"/>
                <a:ea typeface="Arial"/>
                <a:cs typeface="Arial"/>
                <a:sym typeface="Arial"/>
              </a:rPr>
              <a:t>What other science activities do you do that lend themselves to delving deeper?</a:t>
            </a:r>
          </a:p>
          <a:p>
            <a:pPr indent="-38100" lvl="0" marL="0" marR="0" rtl="0" algn="l">
              <a:lnSpc>
                <a:spcPct val="100000"/>
              </a:lnSpc>
              <a:spcBef>
                <a:spcPts val="600"/>
              </a:spcBef>
              <a:spcAft>
                <a:spcPts val="0"/>
              </a:spcAft>
              <a:buClr>
                <a:schemeClr val="dk1"/>
              </a:buClr>
              <a:buSzPts val="600"/>
              <a:buFont typeface="Arial"/>
              <a:buNone/>
            </a:pPr>
            <a:r>
              <a:rPr b="0" i="0" lang="en-AU" sz="2400" u="none" cap="none" strike="noStrike">
                <a:solidFill>
                  <a:schemeClr val="dk1"/>
                </a:solidFill>
                <a:latin typeface="Arial"/>
                <a:ea typeface="Arial"/>
                <a:cs typeface="Arial"/>
                <a:sym typeface="Arial"/>
              </a:rPr>
              <a:t>Has your thinking changed about deepening the science? </a:t>
            </a:r>
          </a:p>
          <a:p>
            <a:pPr indent="-38100" lvl="0" marL="0" marR="0" rtl="0" algn="l">
              <a:lnSpc>
                <a:spcPct val="100000"/>
              </a:lnSpc>
              <a:spcBef>
                <a:spcPts val="0"/>
              </a:spcBef>
              <a:spcAft>
                <a:spcPts val="0"/>
              </a:spcAft>
              <a:buClr>
                <a:schemeClr val="dk1"/>
              </a:buClr>
              <a:buSzPts val="600"/>
              <a:buFont typeface="Arial"/>
              <a:buNone/>
            </a:pPr>
            <a:r>
              <a:rPr b="0" i="0" lang="en-AU" sz="2400" u="none" cap="none" strike="noStrike">
                <a:solidFill>
                  <a:schemeClr val="dk1"/>
                </a:solidFill>
                <a:latin typeface="Arial"/>
                <a:ea typeface="Arial"/>
                <a:cs typeface="Arial"/>
                <a:sym typeface="Arial"/>
              </a:rPr>
              <a:t>If so, how?</a:t>
            </a:r>
          </a:p>
          <a:p>
            <a:pPr indent="-38100" lvl="0" marL="0" marR="0" rtl="0" algn="l">
              <a:lnSpc>
                <a:spcPct val="100000"/>
              </a:lnSpc>
              <a:spcBef>
                <a:spcPts val="600"/>
              </a:spcBef>
              <a:spcAft>
                <a:spcPts val="0"/>
              </a:spcAft>
              <a:buClr>
                <a:schemeClr val="dk1"/>
              </a:buClr>
              <a:buSzPts val="600"/>
              <a:buFont typeface="Arial"/>
              <a:buNone/>
            </a:pPr>
            <a:r>
              <a:rPr b="0" i="0" lang="en-AU" sz="2400" u="none" cap="none" strike="noStrike">
                <a:solidFill>
                  <a:schemeClr val="dk1"/>
                </a:solidFill>
                <a:latin typeface="Arial"/>
                <a:ea typeface="Arial"/>
                <a:cs typeface="Arial"/>
                <a:sym typeface="Arial"/>
              </a:rPr>
              <a:t>How might your practice change now? </a:t>
            </a:r>
          </a:p>
          <a:p>
            <a:pPr indent="-127000" lvl="0" marL="0" marR="0" rtl="0" algn="l">
              <a:lnSpc>
                <a:spcPct val="100000"/>
              </a:lnSpc>
              <a:spcBef>
                <a:spcPts val="60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152400" lvl="0" marL="0" marR="0" rtl="0" algn="l">
              <a:lnSpc>
                <a:spcPct val="100000"/>
              </a:lnSpc>
              <a:spcBef>
                <a:spcPts val="6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06" name="Shape 306"/>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29 at 2.11.11 pm.png" id="307" name="Shape 307"/>
          <p:cNvPicPr preferRelativeResize="0"/>
          <p:nvPr/>
        </p:nvPicPr>
        <p:blipFill rotWithShape="1">
          <a:blip r:embed="rId5">
            <a:alphaModFix/>
          </a:blip>
          <a:srcRect b="0" l="0" r="0" t="0"/>
          <a:stretch/>
        </p:blipFill>
        <p:spPr>
          <a:xfrm>
            <a:off x="1488607" y="3650625"/>
            <a:ext cx="6289798" cy="2197265"/>
          </a:xfrm>
          <a:prstGeom prst="rect">
            <a:avLst/>
          </a:prstGeom>
          <a:noFill/>
          <a:ln cap="flat" cmpd="sng" w="9525">
            <a:solidFill>
              <a:schemeClr val="dk1"/>
            </a:solidFill>
            <a:prstDash val="solid"/>
            <a:round/>
            <a:headEnd len="med" w="med" type="none"/>
            <a:tailEnd len="med" w="med"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grpSp>
        <p:nvGrpSpPr>
          <p:cNvPr id="312" name="Shape 312"/>
          <p:cNvGrpSpPr/>
          <p:nvPr/>
        </p:nvGrpSpPr>
        <p:grpSpPr>
          <a:xfrm>
            <a:off x="0" y="4860695"/>
            <a:ext cx="9144000" cy="2040167"/>
            <a:chOff x="0" y="4803593"/>
            <a:chExt cx="9144000" cy="2097269"/>
          </a:xfrm>
        </p:grpSpPr>
        <p:grpSp>
          <p:nvGrpSpPr>
            <p:cNvPr id="313" name="Shape 313"/>
            <p:cNvGrpSpPr/>
            <p:nvPr/>
          </p:nvGrpSpPr>
          <p:grpSpPr>
            <a:xfrm>
              <a:off x="0" y="4803593"/>
              <a:ext cx="9144000" cy="2097269"/>
              <a:chOff x="0" y="4352925"/>
              <a:chExt cx="9144000" cy="2547937"/>
            </a:xfrm>
          </p:grpSpPr>
          <p:pic>
            <p:nvPicPr>
              <p:cNvPr descr="Killer-T-cells_full_size_landscape_C_annotated.jpg" id="314" name="Shape 314"/>
              <p:cNvPicPr preferRelativeResize="0"/>
              <p:nvPr/>
            </p:nvPicPr>
            <p:blipFill rotWithShape="1">
              <a:blip r:embed="rId3">
                <a:alphaModFix/>
              </a:blip>
              <a:srcRect b="0" l="0" r="0" t="0"/>
              <a:stretch/>
            </p:blipFill>
            <p:spPr>
              <a:xfrm>
                <a:off x="1778000" y="5575300"/>
                <a:ext cx="1820863" cy="1293810"/>
              </a:xfrm>
              <a:prstGeom prst="rect">
                <a:avLst/>
              </a:prstGeom>
              <a:noFill/>
              <a:ln>
                <a:noFill/>
              </a:ln>
            </p:spPr>
          </p:pic>
          <p:pic>
            <p:nvPicPr>
              <p:cNvPr descr="Tuatara_full_size_landscape_C_Annotated.jpg" id="315" name="Shape 315"/>
              <p:cNvPicPr preferRelativeResize="0"/>
              <p:nvPr/>
            </p:nvPicPr>
            <p:blipFill rotWithShape="1">
              <a:blip r:embed="rId4">
                <a:alphaModFix/>
              </a:blip>
              <a:srcRect b="0" l="0" r="0" t="0"/>
              <a:stretch/>
            </p:blipFill>
            <p:spPr>
              <a:xfrm>
                <a:off x="5230812" y="5546725"/>
                <a:ext cx="1973262" cy="1311275"/>
              </a:xfrm>
              <a:prstGeom prst="rect">
                <a:avLst/>
              </a:prstGeom>
              <a:noFill/>
              <a:ln>
                <a:noFill/>
              </a:ln>
            </p:spPr>
          </p:pic>
          <p:pic>
            <p:nvPicPr>
              <p:cNvPr descr="Maui-harnessing-the-Sun_full_size_landscape.jpg" id="316" name="Shape 316"/>
              <p:cNvPicPr preferRelativeResize="0"/>
              <p:nvPr/>
            </p:nvPicPr>
            <p:blipFill rotWithShape="1">
              <a:blip r:embed="rId5">
                <a:alphaModFix/>
              </a:blip>
              <a:srcRect b="0" l="0" r="0" t="0"/>
              <a:stretch/>
            </p:blipFill>
            <p:spPr>
              <a:xfrm>
                <a:off x="3598862" y="5556250"/>
                <a:ext cx="1631950" cy="1301748"/>
              </a:xfrm>
              <a:prstGeom prst="rect">
                <a:avLst/>
              </a:prstGeom>
              <a:noFill/>
              <a:ln>
                <a:noFill/>
              </a:ln>
            </p:spPr>
          </p:pic>
          <p:pic>
            <p:nvPicPr>
              <p:cNvPr descr="Rauparaha-s-copper_full_size_landscape_C_annotated.jpg" id="317" name="Shape 317"/>
              <p:cNvPicPr preferRelativeResize="0"/>
              <p:nvPr/>
            </p:nvPicPr>
            <p:blipFill rotWithShape="1">
              <a:blip r:embed="rId6">
                <a:alphaModFix/>
              </a:blip>
              <a:srcRect b="0" l="0" r="0" t="0"/>
              <a:stretch/>
            </p:blipFill>
            <p:spPr>
              <a:xfrm>
                <a:off x="7204075" y="4365625"/>
                <a:ext cx="1939925" cy="1301748"/>
              </a:xfrm>
              <a:prstGeom prst="rect">
                <a:avLst/>
              </a:prstGeom>
              <a:noFill/>
              <a:ln>
                <a:noFill/>
              </a:ln>
            </p:spPr>
          </p:pic>
          <p:pic>
            <p:nvPicPr>
              <p:cNvPr descr="Cow_Glamour_Shot_CopyrightAnnotated.jpg" id="318" name="Shape 318"/>
              <p:cNvPicPr preferRelativeResize="0"/>
              <p:nvPr/>
            </p:nvPicPr>
            <p:blipFill rotWithShape="1">
              <a:blip r:embed="rId7">
                <a:alphaModFix/>
              </a:blip>
              <a:srcRect b="0" l="0" r="0" t="0"/>
              <a:stretch/>
            </p:blipFill>
            <p:spPr>
              <a:xfrm>
                <a:off x="0" y="4352925"/>
                <a:ext cx="1835150" cy="1222375"/>
              </a:xfrm>
              <a:prstGeom prst="rect">
                <a:avLst/>
              </a:prstGeom>
              <a:noFill/>
              <a:ln>
                <a:noFill/>
              </a:ln>
            </p:spPr>
          </p:pic>
          <p:pic>
            <p:nvPicPr>
              <p:cNvPr descr="Honey-bee-on-flower_CopyrightAnnotated.jpg" id="319" name="Shape 319"/>
              <p:cNvPicPr preferRelativeResize="0"/>
              <p:nvPr/>
            </p:nvPicPr>
            <p:blipFill rotWithShape="1">
              <a:blip r:embed="rId8">
                <a:alphaModFix/>
              </a:blip>
              <a:srcRect b="0" l="0" r="0" t="0"/>
              <a:stretch/>
            </p:blipFill>
            <p:spPr>
              <a:xfrm>
                <a:off x="1835150" y="4387850"/>
                <a:ext cx="1781175" cy="1187447"/>
              </a:xfrm>
              <a:prstGeom prst="rect">
                <a:avLst/>
              </a:prstGeom>
              <a:noFill/>
              <a:ln>
                <a:noFill/>
              </a:ln>
            </p:spPr>
          </p:pic>
          <p:pic>
            <p:nvPicPr>
              <p:cNvPr descr="Kiwifruit_CopyrightAnnotated.jpg" id="320" name="Shape 320"/>
              <p:cNvPicPr preferRelativeResize="0"/>
              <p:nvPr/>
            </p:nvPicPr>
            <p:blipFill rotWithShape="1">
              <a:blip r:embed="rId9">
                <a:alphaModFix/>
              </a:blip>
              <a:srcRect b="0" l="0" r="0" t="0"/>
              <a:stretch/>
            </p:blipFill>
            <p:spPr>
              <a:xfrm>
                <a:off x="3598862" y="4370387"/>
                <a:ext cx="1631950" cy="1162048"/>
              </a:xfrm>
              <a:prstGeom prst="rect">
                <a:avLst/>
              </a:prstGeom>
              <a:noFill/>
              <a:ln>
                <a:noFill/>
              </a:ln>
            </p:spPr>
          </p:pic>
          <p:pic>
            <p:nvPicPr>
              <p:cNvPr descr="Mt-Ruapehu_CopyrightAnnotated.png" id="321" name="Shape 321"/>
              <p:cNvPicPr preferRelativeResize="0"/>
              <p:nvPr/>
            </p:nvPicPr>
            <p:blipFill rotWithShape="1">
              <a:blip r:embed="rId10">
                <a:alphaModFix/>
              </a:blip>
              <a:srcRect b="0" l="0" r="0" t="0"/>
              <a:stretch/>
            </p:blipFill>
            <p:spPr>
              <a:xfrm>
                <a:off x="5230812" y="4352925"/>
                <a:ext cx="1973262" cy="1314447"/>
              </a:xfrm>
              <a:prstGeom prst="rect">
                <a:avLst/>
              </a:prstGeom>
              <a:noFill/>
              <a:ln>
                <a:noFill/>
              </a:ln>
            </p:spPr>
          </p:pic>
          <p:pic>
            <p:nvPicPr>
              <p:cNvPr descr="Waikato-River_CopyrightAnnotated.jpg" id="322" name="Shape 322"/>
              <p:cNvPicPr preferRelativeResize="0"/>
              <p:nvPr/>
            </p:nvPicPr>
            <p:blipFill rotWithShape="1">
              <a:blip r:embed="rId11">
                <a:alphaModFix/>
              </a:blip>
              <a:srcRect b="0" l="0" r="0" t="0"/>
              <a:stretch/>
            </p:blipFill>
            <p:spPr>
              <a:xfrm>
                <a:off x="0" y="5575300"/>
                <a:ext cx="1778000" cy="1325562"/>
              </a:xfrm>
              <a:prstGeom prst="rect">
                <a:avLst/>
              </a:prstGeom>
              <a:noFill/>
              <a:ln>
                <a:noFill/>
              </a:ln>
            </p:spPr>
          </p:pic>
        </p:grpSp>
        <p:pic>
          <p:nvPicPr>
            <p:cNvPr descr="Screen Shot 2017-09-14 at 4.45.48 pm.png" id="323" name="Shape 323"/>
            <p:cNvPicPr preferRelativeResize="0"/>
            <p:nvPr/>
          </p:nvPicPr>
          <p:blipFill rotWithShape="1">
            <a:blip r:embed="rId12">
              <a:alphaModFix/>
            </a:blip>
            <a:srcRect b="0" l="0" r="0" t="0"/>
            <a:stretch/>
          </p:blipFill>
          <p:spPr>
            <a:xfrm>
              <a:off x="7204074" y="5827326"/>
              <a:ext cx="1939926" cy="1038255"/>
            </a:xfrm>
            <a:prstGeom prst="rect">
              <a:avLst/>
            </a:prstGeom>
            <a:noFill/>
            <a:ln>
              <a:noFill/>
            </a:ln>
          </p:spPr>
        </p:pic>
      </p:grpSp>
      <p:sp>
        <p:nvSpPr>
          <p:cNvPr id="324" name="Shape 324"/>
          <p:cNvSpPr txBox="1"/>
          <p:nvPr>
            <p:ph type="title"/>
          </p:nvPr>
        </p:nvSpPr>
        <p:spPr>
          <a:xfrm>
            <a:off x="1067393" y="-200054"/>
            <a:ext cx="7212013" cy="911224"/>
          </a:xfrm>
          <a:prstGeom prst="rect">
            <a:avLst/>
          </a:prstGeom>
          <a:noFill/>
          <a:ln>
            <a:noFill/>
          </a:ln>
        </p:spPr>
        <p:txBody>
          <a:bodyPr anchorCtr="0" anchor="b"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Thanks – want to keep connected? </a:t>
            </a:r>
          </a:p>
        </p:txBody>
      </p:sp>
      <p:grpSp>
        <p:nvGrpSpPr>
          <p:cNvPr id="325" name="Shape 325"/>
          <p:cNvGrpSpPr/>
          <p:nvPr/>
        </p:nvGrpSpPr>
        <p:grpSpPr>
          <a:xfrm>
            <a:off x="223049" y="1263827"/>
            <a:ext cx="5994394" cy="3617841"/>
            <a:chOff x="655153" y="973978"/>
            <a:chExt cx="5743408" cy="2966303"/>
          </a:xfrm>
        </p:grpSpPr>
        <p:sp>
          <p:nvSpPr>
            <p:cNvPr id="326" name="Shape 326"/>
            <p:cNvSpPr txBox="1"/>
            <p:nvPr/>
          </p:nvSpPr>
          <p:spPr>
            <a:xfrm>
              <a:off x="1207556" y="1007954"/>
              <a:ext cx="5191005" cy="2932327"/>
            </a:xfrm>
            <a:prstGeom prst="rect">
              <a:avLst/>
            </a:prstGeom>
            <a:noFill/>
            <a:ln>
              <a:noFill/>
            </a:ln>
          </p:spPr>
          <p:txBody>
            <a:bodyPr anchorCtr="0" anchor="t" bIns="45700" lIns="91425" rIns="91425" wrap="square" tIns="45700">
              <a:noAutofit/>
            </a:bodyPr>
            <a:lstStyle/>
            <a:p>
              <a:pPr indent="-25400" lvl="0" marL="0" marR="0" rtl="0" algn="l">
                <a:lnSpc>
                  <a:spcPct val="100000"/>
                </a:lnSpc>
                <a:spcBef>
                  <a:spcPts val="0"/>
                </a:spcBef>
                <a:spcAft>
                  <a:spcPts val="0"/>
                </a:spcAft>
                <a:buClr>
                  <a:srgbClr val="000000"/>
                </a:buClr>
                <a:buSzPts val="400"/>
                <a:buFont typeface="Calibri"/>
                <a:buNone/>
              </a:pPr>
              <a:r>
                <a:rPr b="0" i="0" lang="en-AU" sz="1600" u="none" cap="none" strike="noStrike">
                  <a:solidFill>
                    <a:srgbClr val="000000"/>
                  </a:solidFill>
                  <a:latin typeface="Calibri"/>
                  <a:ea typeface="Calibri"/>
                  <a:cs typeface="Calibri"/>
                  <a:sym typeface="Calibri"/>
                </a:rPr>
                <a:t>Email us on </a:t>
              </a:r>
              <a:r>
                <a:rPr b="0" i="0" lang="en-AU" sz="1600" u="sng" cap="none" strike="noStrike">
                  <a:solidFill>
                    <a:schemeClr val="hlink"/>
                  </a:solidFill>
                  <a:latin typeface="Calibri"/>
                  <a:ea typeface="Calibri"/>
                  <a:cs typeface="Calibri"/>
                  <a:sym typeface="Calibri"/>
                  <a:hlinkClick r:id="rId13"/>
                </a:rPr>
                <a:t>enquiries@sciencelearn.org.nz</a:t>
              </a:r>
              <a:r>
                <a:rPr b="0" i="0" lang="en-AU" sz="1600" u="none" cap="none" strike="noStrike">
                  <a:solidFill>
                    <a:srgbClr val="000000"/>
                  </a:solidFill>
                  <a:latin typeface="Calibri"/>
                  <a:ea typeface="Calibri"/>
                  <a:cs typeface="Calibri"/>
                  <a:sym typeface="Calibri"/>
                </a:rPr>
                <a:t> </a:t>
              </a:r>
            </a:p>
            <a:p>
              <a:pPr indent="-25400" lvl="0" marL="0" marR="0" rtl="0" algn="l">
                <a:lnSpc>
                  <a:spcPct val="100000"/>
                </a:lnSpc>
                <a:spcBef>
                  <a:spcPts val="0"/>
                </a:spcBef>
                <a:spcAft>
                  <a:spcPts val="0"/>
                </a:spcAft>
                <a:buClr>
                  <a:srgbClr val="000000"/>
                </a:buClr>
                <a:buSzPts val="400"/>
                <a:buFont typeface="Calibri"/>
                <a:buNone/>
              </a:pPr>
              <a:r>
                <a:t/>
              </a:r>
              <a:endParaRPr b="0" i="0" sz="1600" u="none" cap="none" strike="noStrike">
                <a:solidFill>
                  <a:srgbClr val="000000"/>
                </a:solidFill>
                <a:latin typeface="Calibri"/>
                <a:ea typeface="Calibri"/>
                <a:cs typeface="Calibri"/>
                <a:sym typeface="Calibri"/>
              </a:endParaRPr>
            </a:p>
            <a:p>
              <a:pPr indent="-25400" lvl="0" marL="0" marR="0" rtl="0" algn="l">
                <a:lnSpc>
                  <a:spcPct val="100000"/>
                </a:lnSpc>
                <a:spcBef>
                  <a:spcPts val="0"/>
                </a:spcBef>
                <a:spcAft>
                  <a:spcPts val="0"/>
                </a:spcAft>
                <a:buClr>
                  <a:srgbClr val="000000"/>
                </a:buClr>
                <a:buSzPts val="400"/>
                <a:buFont typeface="Calibri"/>
                <a:buNone/>
              </a:pPr>
              <a:r>
                <a:rPr b="0" i="0" lang="en-AU" sz="1600" u="none" cap="none" strike="noStrike">
                  <a:solidFill>
                    <a:srgbClr val="000000"/>
                  </a:solidFill>
                  <a:latin typeface="Calibri"/>
                  <a:ea typeface="Calibri"/>
                  <a:cs typeface="Calibri"/>
                  <a:sym typeface="Calibri"/>
                </a:rPr>
                <a:t>Follow us on Twitter: </a:t>
              </a:r>
              <a:r>
                <a:rPr b="0" i="0" lang="en-AU" sz="1600" u="sng" cap="none" strike="noStrike">
                  <a:solidFill>
                    <a:schemeClr val="hlink"/>
                  </a:solidFill>
                  <a:latin typeface="Calibri"/>
                  <a:ea typeface="Calibri"/>
                  <a:cs typeface="Calibri"/>
                  <a:sym typeface="Calibri"/>
                  <a:hlinkClick r:id="rId14"/>
                </a:rPr>
                <a:t>https://twitter.com/NZScienceLearn</a:t>
              </a:r>
            </a:p>
            <a:p>
              <a:pPr indent="-101600" lvl="0" marL="0" marR="0" rtl="0" algn="l">
                <a:lnSpc>
                  <a:spcPct val="100000"/>
                </a:lnSpc>
                <a:spcBef>
                  <a:spcPts val="0"/>
                </a:spcBef>
                <a:spcAft>
                  <a:spcPts val="0"/>
                </a:spcAft>
                <a:buClr>
                  <a:srgbClr val="000000"/>
                </a:buClr>
                <a:buSzPts val="1600"/>
                <a:buFont typeface="Arial"/>
                <a:buNone/>
              </a:pPr>
              <a:r>
                <a:t/>
              </a:r>
              <a:endParaRPr b="0" i="0" sz="1600" u="sng" cap="none" strike="noStrike">
                <a:solidFill>
                  <a:schemeClr val="hlink"/>
                </a:solidFill>
                <a:latin typeface="Calibri"/>
                <a:ea typeface="Calibri"/>
                <a:cs typeface="Calibri"/>
                <a:sym typeface="Calibri"/>
              </a:endParaRPr>
            </a:p>
            <a:p>
              <a:pPr indent="-25400" lvl="0" marL="0" marR="0" rtl="0" algn="l">
                <a:lnSpc>
                  <a:spcPct val="100000"/>
                </a:lnSpc>
                <a:spcBef>
                  <a:spcPts val="0"/>
                </a:spcBef>
                <a:spcAft>
                  <a:spcPts val="0"/>
                </a:spcAft>
                <a:buClr>
                  <a:srgbClr val="000000"/>
                </a:buClr>
                <a:buSzPts val="400"/>
                <a:buFont typeface="Calibri"/>
                <a:buNone/>
              </a:pPr>
              <a:r>
                <a:rPr b="0" i="0" lang="en-AU" sz="1600" u="none" cap="none" strike="noStrike">
                  <a:solidFill>
                    <a:srgbClr val="000000"/>
                  </a:solidFill>
                  <a:latin typeface="Calibri"/>
                  <a:ea typeface="Calibri"/>
                  <a:cs typeface="Calibri"/>
                  <a:sym typeface="Calibri"/>
                </a:rPr>
                <a:t>Like us on Facebook: </a:t>
              </a:r>
              <a:r>
                <a:rPr b="0" i="0" lang="en-AU" sz="1600" u="sng" cap="none" strike="noStrike">
                  <a:solidFill>
                    <a:schemeClr val="hlink"/>
                  </a:solidFill>
                  <a:latin typeface="Calibri"/>
                  <a:ea typeface="Calibri"/>
                  <a:cs typeface="Calibri"/>
                  <a:sym typeface="Calibri"/>
                  <a:hlinkClick r:id="rId15"/>
                </a:rPr>
                <a:t>www.facebook.com/nzsciencelearn</a:t>
              </a:r>
            </a:p>
            <a:p>
              <a:pPr indent="-25400" lvl="0" marL="0" marR="0" rtl="0" algn="l">
                <a:lnSpc>
                  <a:spcPct val="100000"/>
                </a:lnSpc>
                <a:spcBef>
                  <a:spcPts val="0"/>
                </a:spcBef>
                <a:spcAft>
                  <a:spcPts val="0"/>
                </a:spcAft>
                <a:buClr>
                  <a:srgbClr val="000000"/>
                </a:buClr>
                <a:buSzPts val="400"/>
                <a:buFont typeface="Calibri"/>
                <a:buNone/>
              </a:pPr>
              <a:r>
                <a:rPr b="0" i="0" lang="en-AU" sz="1600" u="sng" cap="none" strike="noStrike">
                  <a:solidFill>
                    <a:srgbClr val="000000"/>
                  </a:solidFill>
                  <a:latin typeface="Calibri"/>
                  <a:ea typeface="Calibri"/>
                  <a:cs typeface="Calibri"/>
                  <a:sym typeface="Calibri"/>
                </a:rPr>
                <a:t> </a:t>
              </a:r>
            </a:p>
            <a:p>
              <a:pPr indent="-25400" lvl="0" marL="0" marR="0" rtl="0" algn="l">
                <a:lnSpc>
                  <a:spcPct val="100000"/>
                </a:lnSpc>
                <a:spcBef>
                  <a:spcPts val="0"/>
                </a:spcBef>
                <a:spcAft>
                  <a:spcPts val="0"/>
                </a:spcAft>
                <a:buClr>
                  <a:srgbClr val="000000"/>
                </a:buClr>
                <a:buSzPts val="400"/>
                <a:buFont typeface="Calibri"/>
                <a:buNone/>
              </a:pPr>
              <a:r>
                <a:rPr b="0" i="0" lang="en-AU" sz="1600" u="none" cap="none" strike="noStrike">
                  <a:solidFill>
                    <a:srgbClr val="000000"/>
                  </a:solidFill>
                  <a:latin typeface="Calibri"/>
                  <a:ea typeface="Calibri"/>
                  <a:cs typeface="Calibri"/>
                  <a:sym typeface="Calibri"/>
                </a:rPr>
                <a:t>On Pinterest: </a:t>
              </a:r>
              <a:r>
                <a:rPr b="0" i="0" lang="en-AU" sz="1600" u="sng" cap="none" strike="noStrike">
                  <a:solidFill>
                    <a:schemeClr val="hlink"/>
                  </a:solidFill>
                  <a:latin typeface="Calibri"/>
                  <a:ea typeface="Calibri"/>
                  <a:cs typeface="Calibri"/>
                  <a:sym typeface="Calibri"/>
                  <a:hlinkClick r:id="rId16"/>
                </a:rPr>
                <a:t>https://nz.pinterest.com/nzsciencelearn/</a:t>
              </a:r>
            </a:p>
            <a:p>
              <a:pPr indent="-10160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25400" lvl="0" marL="0" marR="0" rtl="0" algn="l">
                <a:lnSpc>
                  <a:spcPct val="100000"/>
                </a:lnSpc>
                <a:spcBef>
                  <a:spcPts val="0"/>
                </a:spcBef>
                <a:spcAft>
                  <a:spcPts val="0"/>
                </a:spcAft>
                <a:buClr>
                  <a:srgbClr val="000000"/>
                </a:buClr>
                <a:buSzPts val="400"/>
                <a:buFont typeface="Calibri"/>
                <a:buNone/>
              </a:pPr>
              <a:r>
                <a:rPr b="0" i="0" lang="en-AU" sz="1600" u="none" cap="none" strike="noStrike">
                  <a:solidFill>
                    <a:srgbClr val="000000"/>
                  </a:solidFill>
                  <a:latin typeface="Calibri"/>
                  <a:ea typeface="Calibri"/>
                  <a:cs typeface="Calibri"/>
                  <a:sym typeface="Calibri"/>
                </a:rPr>
                <a:t>Join us in the pond:</a:t>
              </a:r>
              <a:r>
                <a:rPr b="0" i="0" lang="en-AU" sz="1600" u="none" cap="none" strike="noStrike">
                  <a:solidFill>
                    <a:schemeClr val="dk1"/>
                  </a:solidFill>
                  <a:latin typeface="Calibri"/>
                  <a:ea typeface="Calibri"/>
                  <a:cs typeface="Calibri"/>
                  <a:sym typeface="Calibri"/>
                </a:rPr>
                <a:t> </a:t>
              </a:r>
              <a:r>
                <a:rPr b="0" i="0" lang="en-AU" sz="1600" u="sng" cap="none" strike="noStrike">
                  <a:solidFill>
                    <a:schemeClr val="hlink"/>
                  </a:solidFill>
                  <a:latin typeface="Calibri"/>
                  <a:ea typeface="Calibri"/>
                  <a:cs typeface="Calibri"/>
                  <a:sym typeface="Calibri"/>
                  <a:hlinkClick r:id="rId17"/>
                </a:rPr>
                <a:t>https://www.pond.co.nz/community/</a:t>
              </a:r>
            </a:p>
            <a:p>
              <a:pPr indent="-25400" lvl="0" marL="0" marR="0" rtl="0" algn="l">
                <a:lnSpc>
                  <a:spcPct val="100000"/>
                </a:lnSpc>
                <a:spcBef>
                  <a:spcPts val="0"/>
                </a:spcBef>
                <a:spcAft>
                  <a:spcPts val="0"/>
                </a:spcAft>
                <a:buClr>
                  <a:schemeClr val="hlink"/>
                </a:buClr>
                <a:buSzPts val="400"/>
                <a:buFont typeface="Calibri"/>
                <a:buNone/>
              </a:pPr>
              <a:r>
                <a:rPr b="0" i="0" lang="en-AU" sz="1600" u="sng" cap="none" strike="noStrike">
                  <a:solidFill>
                    <a:schemeClr val="hlink"/>
                  </a:solidFill>
                  <a:latin typeface="Calibri"/>
                  <a:ea typeface="Calibri"/>
                  <a:cs typeface="Calibri"/>
                  <a:sym typeface="Calibri"/>
                </a:rPr>
                <a:t>214015/science-learning-hub/</a:t>
              </a:r>
              <a:r>
                <a:rPr b="0" i="0" lang="en-AU" sz="1600" u="none" cap="none" strike="noStrike">
                  <a:solidFill>
                    <a:srgbClr val="000000"/>
                  </a:solidFill>
                  <a:latin typeface="Calibri"/>
                  <a:ea typeface="Calibri"/>
                  <a:cs typeface="Calibri"/>
                  <a:sym typeface="Calibri"/>
                </a:rPr>
                <a:t> </a:t>
              </a:r>
            </a:p>
          </p:txBody>
        </p:sp>
        <p:pic>
          <p:nvPicPr>
            <p:cNvPr descr="twitter_newbird_blue" id="327" name="Shape 327"/>
            <p:cNvPicPr preferRelativeResize="0"/>
            <p:nvPr/>
          </p:nvPicPr>
          <p:blipFill rotWithShape="1">
            <a:blip r:embed="rId18">
              <a:alphaModFix/>
            </a:blip>
            <a:srcRect b="0" l="0" r="0" t="0"/>
            <a:stretch/>
          </p:blipFill>
          <p:spPr>
            <a:xfrm>
              <a:off x="727953" y="1382017"/>
              <a:ext cx="307332" cy="325437"/>
            </a:xfrm>
            <a:prstGeom prst="rect">
              <a:avLst/>
            </a:prstGeom>
            <a:noFill/>
            <a:ln>
              <a:noFill/>
            </a:ln>
          </p:spPr>
        </p:pic>
        <p:pic>
          <p:nvPicPr>
            <p:cNvPr descr="pinterest_badge_red.png" id="328" name="Shape 328"/>
            <p:cNvPicPr preferRelativeResize="0"/>
            <p:nvPr/>
          </p:nvPicPr>
          <p:blipFill rotWithShape="1">
            <a:blip r:embed="rId19">
              <a:alphaModFix/>
            </a:blip>
            <a:srcRect b="0" l="0" r="0" t="0"/>
            <a:stretch/>
          </p:blipFill>
          <p:spPr>
            <a:xfrm>
              <a:off x="807884" y="2326129"/>
              <a:ext cx="320694" cy="245166"/>
            </a:xfrm>
            <a:prstGeom prst="rect">
              <a:avLst/>
            </a:prstGeom>
            <a:noFill/>
            <a:ln>
              <a:noFill/>
            </a:ln>
          </p:spPr>
        </p:pic>
        <p:pic>
          <p:nvPicPr>
            <p:cNvPr descr="Screen Shot 2015-02-18 at 1.13.08 pm.png" id="329" name="Shape 329"/>
            <p:cNvPicPr preferRelativeResize="0"/>
            <p:nvPr/>
          </p:nvPicPr>
          <p:blipFill rotWithShape="1">
            <a:blip r:embed="rId20">
              <a:alphaModFix/>
            </a:blip>
            <a:srcRect b="16885" l="7468" r="6028" t="0"/>
            <a:stretch/>
          </p:blipFill>
          <p:spPr>
            <a:xfrm>
              <a:off x="774993" y="1833105"/>
              <a:ext cx="320694" cy="414337"/>
            </a:xfrm>
            <a:prstGeom prst="rect">
              <a:avLst/>
            </a:prstGeom>
            <a:noFill/>
            <a:ln>
              <a:noFill/>
            </a:ln>
          </p:spPr>
        </p:pic>
        <p:pic>
          <p:nvPicPr>
            <p:cNvPr descr="http://sciencelearn.org.nz/var/sciencelearn/storage/images/media/images/pond-logo-on-white-small-125x57/1247807-1-eng-NZ/Pond-logo-on-white-small-125x57.jpg" id="330" name="Shape 330"/>
            <p:cNvPicPr preferRelativeResize="0"/>
            <p:nvPr/>
          </p:nvPicPr>
          <p:blipFill rotWithShape="1">
            <a:blip r:embed="rId21">
              <a:alphaModFix/>
            </a:blip>
            <a:srcRect b="0" l="0" r="0" t="0"/>
            <a:stretch/>
          </p:blipFill>
          <p:spPr>
            <a:xfrm>
              <a:off x="680217" y="2671999"/>
              <a:ext cx="518698" cy="288925"/>
            </a:xfrm>
            <a:prstGeom prst="rect">
              <a:avLst/>
            </a:prstGeom>
            <a:noFill/>
            <a:ln>
              <a:noFill/>
            </a:ln>
          </p:spPr>
        </p:pic>
        <p:pic>
          <p:nvPicPr>
            <p:cNvPr descr="SciLearn Icon RGB.jpg" id="331" name="Shape 331"/>
            <p:cNvPicPr preferRelativeResize="0"/>
            <p:nvPr/>
          </p:nvPicPr>
          <p:blipFill rotWithShape="1">
            <a:blip r:embed="rId22">
              <a:alphaModFix/>
            </a:blip>
            <a:srcRect b="0" l="0" r="0" t="0"/>
            <a:stretch/>
          </p:blipFill>
          <p:spPr>
            <a:xfrm>
              <a:off x="655153" y="973978"/>
              <a:ext cx="552403" cy="570757"/>
            </a:xfrm>
            <a:prstGeom prst="rect">
              <a:avLst/>
            </a:prstGeom>
            <a:noFill/>
            <a:ln>
              <a:noFill/>
            </a:ln>
          </p:spPr>
        </p:pic>
      </p:grpSp>
      <p:sp>
        <p:nvSpPr>
          <p:cNvPr id="332" name="Shape 332"/>
          <p:cNvSpPr txBox="1"/>
          <p:nvPr/>
        </p:nvSpPr>
        <p:spPr>
          <a:xfrm>
            <a:off x="5767028" y="1341799"/>
            <a:ext cx="3171946" cy="1948162"/>
          </a:xfrm>
          <a:prstGeom prst="rect">
            <a:avLst/>
          </a:prstGeom>
          <a:noFill/>
          <a:ln>
            <a:noFill/>
          </a:ln>
        </p:spPr>
        <p:txBody>
          <a:bodyPr anchorCtr="0" anchor="t" bIns="45700" lIns="91425" rIns="91425" wrap="square" tIns="45700">
            <a:noAutofit/>
          </a:bodyPr>
          <a:lstStyle/>
          <a:p>
            <a:pPr indent="-28575" lvl="0" marL="0" marR="0" rtl="0" algn="ctr">
              <a:lnSpc>
                <a:spcPct val="100000"/>
              </a:lnSpc>
              <a:spcBef>
                <a:spcPts val="0"/>
              </a:spcBef>
              <a:spcAft>
                <a:spcPts val="0"/>
              </a:spcAft>
              <a:buClr>
                <a:schemeClr val="accent1"/>
              </a:buClr>
              <a:buSzPts val="450"/>
              <a:buFont typeface="Arial"/>
              <a:buNone/>
            </a:pPr>
            <a:r>
              <a:rPr b="0" i="0" lang="en-AU" sz="1800" u="none" cap="none" strike="noStrike">
                <a:solidFill>
                  <a:srgbClr val="000000"/>
                </a:solidFill>
                <a:latin typeface="Arial"/>
                <a:ea typeface="Arial"/>
                <a:cs typeface="Arial"/>
                <a:sym typeface="Arial"/>
              </a:rPr>
              <a:t>Join us in our </a:t>
            </a:r>
            <a:r>
              <a:rPr b="1" i="0" lang="en-AU" sz="1800" u="none" cap="none" strike="noStrike">
                <a:solidFill>
                  <a:schemeClr val="accent1"/>
                </a:solidFill>
                <a:latin typeface="Arial"/>
                <a:ea typeface="Arial"/>
                <a:cs typeface="Arial"/>
                <a:sym typeface="Arial"/>
              </a:rPr>
              <a:t>magnetism discussion chan</a:t>
            </a:r>
            <a:r>
              <a:rPr b="1" i="0" lang="en-AU" sz="1800" u="none" cap="none" strike="noStrike">
                <a:solidFill>
                  <a:srgbClr val="2C7C9F"/>
                </a:solidFill>
                <a:latin typeface="Arial"/>
                <a:ea typeface="Arial"/>
                <a:cs typeface="Arial"/>
                <a:sym typeface="Arial"/>
              </a:rPr>
              <a:t>nel</a:t>
            </a:r>
            <a:r>
              <a:rPr b="1" i="0" lang="en-AU" sz="1800" u="none" cap="none" strike="noStrike">
                <a:solidFill>
                  <a:srgbClr val="000000"/>
                </a:solidFill>
                <a:latin typeface="Arial"/>
                <a:ea typeface="Arial"/>
                <a:cs typeface="Arial"/>
                <a:sym typeface="Arial"/>
              </a:rPr>
              <a:t> </a:t>
            </a:r>
            <a:r>
              <a:rPr b="0" i="0" lang="en-AU" sz="1800" u="none" cap="none" strike="noStrike">
                <a:solidFill>
                  <a:schemeClr val="dk1"/>
                </a:solidFill>
                <a:latin typeface="Arial"/>
                <a:ea typeface="Arial"/>
                <a:cs typeface="Arial"/>
                <a:sym typeface="Arial"/>
              </a:rPr>
              <a:t>on</a:t>
            </a:r>
            <a:r>
              <a:rPr b="0" i="0" lang="en-AU" sz="1800" u="none" cap="none" strike="noStrike">
                <a:solidFill>
                  <a:schemeClr val="accent1"/>
                </a:solidFill>
                <a:latin typeface="Arial"/>
                <a:ea typeface="Arial"/>
                <a:cs typeface="Arial"/>
                <a:sym typeface="Arial"/>
              </a:rPr>
              <a:t> </a:t>
            </a:r>
            <a:r>
              <a:rPr b="0" i="0" lang="en-AU" sz="1800" u="sng" cap="none" strike="noStrike">
                <a:solidFill>
                  <a:schemeClr val="hlink"/>
                </a:solidFill>
                <a:latin typeface="Arial"/>
                <a:ea typeface="Arial"/>
                <a:cs typeface="Arial"/>
                <a:sym typeface="Arial"/>
                <a:hlinkClick r:id="rId23"/>
              </a:rPr>
              <a:t>Slack</a:t>
            </a:r>
            <a:r>
              <a:rPr b="0" i="0" lang="en-AU" sz="1800" u="none" cap="none" strike="noStrike">
                <a:solidFill>
                  <a:schemeClr val="accent1"/>
                </a:solidFill>
                <a:latin typeface="Arial"/>
                <a:ea typeface="Arial"/>
                <a:cs typeface="Arial"/>
                <a:sym typeface="Arial"/>
              </a:rPr>
              <a:t>. </a:t>
            </a:r>
          </a:p>
          <a:p>
            <a:pPr indent="-25400" lvl="0" marL="0" marR="0" rtl="0" algn="ctr">
              <a:lnSpc>
                <a:spcPct val="100000"/>
              </a:lnSpc>
              <a:spcBef>
                <a:spcPts val="600"/>
              </a:spcBef>
              <a:spcAft>
                <a:spcPts val="0"/>
              </a:spcAft>
              <a:buClr>
                <a:schemeClr val="accent1"/>
              </a:buClr>
              <a:buSzPts val="400"/>
              <a:buFont typeface="Arial"/>
              <a:buNone/>
            </a:pPr>
            <a:r>
              <a:rPr b="0" i="0" lang="en-AU" sz="1600" u="none" cap="none" strike="noStrike">
                <a:solidFill>
                  <a:srgbClr val="000000"/>
                </a:solidFill>
                <a:latin typeface="Arial"/>
                <a:ea typeface="Arial"/>
                <a:cs typeface="Arial"/>
                <a:sym typeface="Arial"/>
              </a:rPr>
              <a:t>(This link may expire: if it does, contact us via our enquiries email, and we will send you a new link.)</a:t>
            </a:r>
          </a:p>
          <a:p>
            <a:pPr indent="-152400" lvl="0" marL="0" marR="0" rtl="0" algn="l">
              <a:lnSpc>
                <a:spcPct val="100000"/>
              </a:lnSpc>
              <a:spcBef>
                <a:spcPts val="60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33" name="Shape 333"/>
          <p:cNvSpPr txBox="1"/>
          <p:nvPr/>
        </p:nvSpPr>
        <p:spPr>
          <a:xfrm>
            <a:off x="276307" y="920959"/>
            <a:ext cx="3821731" cy="553998"/>
          </a:xfrm>
          <a:prstGeom prst="rect">
            <a:avLst/>
          </a:prstGeom>
          <a:noFill/>
          <a:ln>
            <a:noFill/>
          </a:ln>
        </p:spPr>
        <p:txBody>
          <a:bodyPr anchorCtr="0" anchor="t" bIns="45700" lIns="91425" rIns="91425" wrap="square" tIns="45700">
            <a:noAutofit/>
          </a:bodyPr>
          <a:lstStyle/>
          <a:p>
            <a:pPr indent="-101600" lvl="0" marL="0" marR="0" rtl="0" algn="l">
              <a:lnSpc>
                <a:spcPct val="100000"/>
              </a:lnSpc>
              <a:spcBef>
                <a:spcPts val="0"/>
              </a:spcBef>
              <a:spcAft>
                <a:spcPts val="0"/>
              </a:spcAft>
              <a:buClr>
                <a:schemeClr val="accent1"/>
              </a:buClr>
              <a:buSzPts val="1600"/>
              <a:buFont typeface="Arial"/>
              <a:buNone/>
            </a:pPr>
            <a:r>
              <a:rPr b="1" i="0" lang="en-AU" sz="1600" u="none" cap="none" strike="noStrike">
                <a:solidFill>
                  <a:schemeClr val="accent1"/>
                </a:solidFill>
                <a:latin typeface="Arial"/>
                <a:ea typeface="Arial"/>
                <a:cs typeface="Arial"/>
                <a:sym typeface="Arial"/>
              </a:rPr>
              <a:t>Science Learning Hub</a:t>
            </a:r>
          </a:p>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 name="Shape 45"/>
        <p:cNvGrpSpPr/>
        <p:nvPr/>
      </p:nvGrpSpPr>
      <p:grpSpPr>
        <a:xfrm>
          <a:off x="0" y="0"/>
          <a:ext cx="0" cy="0"/>
          <a:chOff x="0" y="0"/>
          <a:chExt cx="0" cy="0"/>
        </a:xfrm>
      </p:grpSpPr>
      <p:sp>
        <p:nvSpPr>
          <p:cNvPr id="46" name="Shape 46"/>
          <p:cNvSpPr txBox="1"/>
          <p:nvPr>
            <p:ph type="title"/>
          </p:nvPr>
        </p:nvSpPr>
        <p:spPr>
          <a:xfrm>
            <a:off x="384900" y="401925"/>
            <a:ext cx="3989100" cy="665100"/>
          </a:xfrm>
          <a:prstGeom prst="rect">
            <a:avLst/>
          </a:prstGeom>
        </p:spPr>
        <p:txBody>
          <a:bodyPr anchorCtr="0" anchor="b" bIns="91425" lIns="91425" rIns="91425" wrap="square" tIns="91425">
            <a:noAutofit/>
          </a:bodyPr>
          <a:lstStyle/>
          <a:p>
            <a:pPr indent="0" lvl="0" marL="0" rtl="0" algn="l">
              <a:spcBef>
                <a:spcPts val="0"/>
              </a:spcBef>
              <a:buNone/>
            </a:pPr>
            <a:r>
              <a:rPr lang="en-AU"/>
              <a:t>Index </a:t>
            </a:r>
            <a:r>
              <a:rPr b="1" lang="en-AU" sz="2300">
                <a:solidFill>
                  <a:srgbClr val="31859C"/>
                </a:solidFill>
              </a:rPr>
              <a:t>–</a:t>
            </a:r>
            <a:r>
              <a:rPr lang="en-AU"/>
              <a:t> Part 2</a:t>
            </a:r>
          </a:p>
        </p:txBody>
      </p:sp>
      <p:graphicFrame>
        <p:nvGraphicFramePr>
          <p:cNvPr id="47" name="Shape 47"/>
          <p:cNvGraphicFramePr/>
          <p:nvPr/>
        </p:nvGraphicFramePr>
        <p:xfrm>
          <a:off x="289163" y="984575"/>
          <a:ext cx="3000000" cy="3000000"/>
        </p:xfrm>
        <a:graphic>
          <a:graphicData uri="http://schemas.openxmlformats.org/drawingml/2006/table">
            <a:tbl>
              <a:tblPr>
                <a:noFill/>
                <a:tableStyleId>{92FD0AF4-E2FF-4CB3-8495-9B1695641A5B}</a:tableStyleId>
              </a:tblPr>
              <a:tblGrid>
                <a:gridCol w="6167275"/>
                <a:gridCol w="1024750"/>
                <a:gridCol w="1357150"/>
              </a:tblGrid>
              <a:tr h="722575">
                <a:tc>
                  <a:txBody>
                    <a:bodyPr>
                      <a:noAutofit/>
                    </a:bodyPr>
                    <a:lstStyle/>
                    <a:p>
                      <a:pPr indent="0" lvl="0" marL="0" rtl="0">
                        <a:spcBef>
                          <a:spcPts val="0"/>
                        </a:spcBef>
                        <a:buNone/>
                      </a:pPr>
                      <a:r>
                        <a:rPr b="1" lang="en-AU" sz="2000"/>
                        <a:t>Topic</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spcBef>
                          <a:spcPts val="0"/>
                        </a:spcBef>
                        <a:buNone/>
                      </a:pPr>
                      <a:r>
                        <a:rPr b="1" lang="en-AU" sz="2000"/>
                        <a:t>Slide</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spcBef>
                          <a:spcPts val="0"/>
                        </a:spcBef>
                        <a:buNone/>
                      </a:pPr>
                      <a:r>
                        <a:rPr b="1" lang="en-AU" sz="2000"/>
                        <a:t>Video timecode</a:t>
                      </a:r>
                    </a:p>
                  </a:txBody>
                  <a:tcPr marT="91425" marB="91425" marR="91425" marL="91425">
                    <a:lnL cap="flat" cmpd="sng" w="9525">
                      <a:solidFill>
                        <a:srgbClr val="9E9E9E">
                          <a:alpha val="0"/>
                        </a:srgbClr>
                      </a:solidFill>
                      <a:prstDash val="solid"/>
                      <a:round/>
                      <a:headEnd len="med" w="med" type="none"/>
                      <a:tailEnd len="med" w="med" type="none"/>
                    </a:lnL>
                    <a:lnR cap="flat" cmpd="sng" w="9525">
                      <a:solidFill>
                        <a:srgbClr val="9E9E9E">
                          <a:alpha val="0"/>
                        </a:srgbClr>
                      </a:solidFill>
                      <a:prstDash val="solid"/>
                      <a:round/>
                      <a:headEnd len="med" w="med" type="none"/>
                      <a:tailEnd len="med" w="med" type="none"/>
                    </a:lnR>
                    <a:lnT cap="flat" cmpd="sng" w="9525">
                      <a:solidFill>
                        <a:srgbClr val="9E9E9E">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58400">
                <a:tc>
                  <a:txBody>
                    <a:bodyPr>
                      <a:noAutofit/>
                    </a:bodyPr>
                    <a:lstStyle/>
                    <a:p>
                      <a:pPr indent="0" lvl="0" marL="0" rtl="0">
                        <a:spcBef>
                          <a:spcPts val="0"/>
                        </a:spcBef>
                        <a:buNone/>
                      </a:pPr>
                      <a:r>
                        <a:rPr lang="en-AU" sz="2000"/>
                        <a:t>The Earth’s magnetic field</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15</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34:06</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41925">
                <a:tc>
                  <a:txBody>
                    <a:bodyPr>
                      <a:noAutofit/>
                    </a:bodyPr>
                    <a:lstStyle/>
                    <a:p>
                      <a:pPr indent="0" lvl="0" marL="0" rtl="0">
                        <a:spcBef>
                          <a:spcPts val="0"/>
                        </a:spcBef>
                        <a:buNone/>
                      </a:pPr>
                      <a:r>
                        <a:rPr lang="en-AU" sz="2000"/>
                        <a:t>The big ideas so far</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16</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35:19</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41925">
                <a:tc>
                  <a:txBody>
                    <a:bodyPr>
                      <a:noAutofit/>
                    </a:bodyPr>
                    <a:lstStyle/>
                    <a:p>
                      <a:pPr indent="0" lvl="0" marL="0" rtl="0">
                        <a:spcBef>
                          <a:spcPts val="0"/>
                        </a:spcBef>
                        <a:buNone/>
                      </a:pPr>
                      <a:r>
                        <a:rPr lang="en-AU" sz="2000"/>
                        <a:t>Why is magnetism important?</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17</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37:02</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25450">
                <a:tc>
                  <a:txBody>
                    <a:bodyPr>
                      <a:noAutofit/>
                    </a:bodyPr>
                    <a:lstStyle/>
                    <a:p>
                      <a:pPr indent="0" lvl="0" marL="0" rtl="0">
                        <a:spcBef>
                          <a:spcPts val="0"/>
                        </a:spcBef>
                        <a:buNone/>
                      </a:pPr>
                      <a:r>
                        <a:rPr lang="en-AU" sz="2000"/>
                        <a:t>Using magnetism</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18</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37:23</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58400">
                <a:tc>
                  <a:txBody>
                    <a:bodyPr>
                      <a:noAutofit/>
                    </a:bodyPr>
                    <a:lstStyle/>
                    <a:p>
                      <a:pPr indent="0" lvl="0" marL="0" rtl="0">
                        <a:spcBef>
                          <a:spcPts val="0"/>
                        </a:spcBef>
                        <a:buNone/>
                      </a:pPr>
                      <a:r>
                        <a:rPr lang="en-AU" sz="2000"/>
                        <a:t>The electric motor</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19–20</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37:44</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41925">
                <a:tc>
                  <a:txBody>
                    <a:bodyPr>
                      <a:noAutofit/>
                    </a:bodyPr>
                    <a:lstStyle/>
                    <a:p>
                      <a:pPr indent="0" lvl="0" marL="0" rtl="0">
                        <a:spcBef>
                          <a:spcPts val="0"/>
                        </a:spcBef>
                        <a:buNone/>
                      </a:pPr>
                      <a:r>
                        <a:rPr lang="en-AU" sz="2000"/>
                        <a:t>The generator</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21</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43:44</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41925">
                <a:tc>
                  <a:txBody>
                    <a:bodyPr>
                      <a:noAutofit/>
                    </a:bodyPr>
                    <a:lstStyle/>
                    <a:p>
                      <a:pPr indent="0" lvl="0" marL="0" rtl="0">
                        <a:spcBef>
                          <a:spcPts val="0"/>
                        </a:spcBef>
                        <a:buNone/>
                      </a:pPr>
                      <a:r>
                        <a:rPr lang="en-AU" sz="2000"/>
                        <a:t>The electromagnet</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22</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45:09</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58425">
                <a:tc>
                  <a:txBody>
                    <a:bodyPr>
                      <a:noAutofit/>
                    </a:bodyPr>
                    <a:lstStyle/>
                    <a:p>
                      <a:pPr indent="0" lvl="0" marL="0" rtl="0">
                        <a:spcBef>
                          <a:spcPts val="0"/>
                        </a:spcBef>
                        <a:buNone/>
                      </a:pPr>
                      <a:r>
                        <a:rPr lang="en-AU" sz="2000"/>
                        <a:t>Superconductors</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23</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47:56</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425475">
                <a:tc>
                  <a:txBody>
                    <a:bodyPr>
                      <a:noAutofit/>
                    </a:bodyPr>
                    <a:lstStyle/>
                    <a:p>
                      <a:pPr indent="0" lvl="0" marL="0" rtl="0">
                        <a:spcBef>
                          <a:spcPts val="0"/>
                        </a:spcBef>
                        <a:buNone/>
                      </a:pPr>
                      <a:r>
                        <a:rPr lang="en-AU" sz="2000"/>
                        <a:t>Reflection</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0"/>
                        </a:spcBef>
                        <a:buNone/>
                      </a:pPr>
                      <a:r>
                        <a:rPr lang="en-AU" sz="2000"/>
                        <a:t>24</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r h="672725">
                <a:tc>
                  <a:txBody>
                    <a:bodyPr>
                      <a:noAutofit/>
                    </a:bodyPr>
                    <a:lstStyle/>
                    <a:p>
                      <a:pPr indent="0" lvl="0" marL="0" rtl="0">
                        <a:spcBef>
                          <a:spcPts val="0"/>
                        </a:spcBef>
                        <a:buNone/>
                      </a:pPr>
                      <a:r>
                        <a:rPr lang="en-AU" sz="2000"/>
                        <a:t>Contact details and thanks</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25</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c>
                  <a:txBody>
                    <a:bodyPr>
                      <a:noAutofit/>
                    </a:bodyPr>
                    <a:lstStyle/>
                    <a:p>
                      <a:pPr indent="0" lvl="0" marL="0" rtl="0" algn="r">
                        <a:spcBef>
                          <a:spcPts val="500"/>
                        </a:spcBef>
                        <a:spcAft>
                          <a:spcPts val="500"/>
                        </a:spcAft>
                        <a:buNone/>
                      </a:pPr>
                      <a:r>
                        <a:rPr lang="en-AU" sz="2000"/>
                        <a:t>50:00</a:t>
                      </a:r>
                    </a:p>
                  </a:txBody>
                  <a:tcPr marT="0" marB="0" marR="73025" marL="0">
                    <a:lnL cap="flat" cmpd="sng" w="6350">
                      <a:solidFill>
                        <a:srgbClr val="FFFFFF">
                          <a:alpha val="0"/>
                        </a:srgbClr>
                      </a:solidFill>
                      <a:prstDash val="solid"/>
                      <a:round/>
                      <a:headEnd len="med" w="med" type="none"/>
                      <a:tailEnd len="med" w="med" type="none"/>
                    </a:lnL>
                    <a:lnR cap="flat" cmpd="sng" w="6350">
                      <a:solidFill>
                        <a:srgbClr val="FFFFFF">
                          <a:alpha val="0"/>
                        </a:srgbClr>
                      </a:solidFill>
                      <a:prstDash val="solid"/>
                      <a:round/>
                      <a:headEnd len="med" w="med" type="none"/>
                      <a:tailEnd len="med" w="med" type="none"/>
                    </a:lnR>
                    <a:lnT cap="flat" cmpd="sng" w="6350">
                      <a:solidFill>
                        <a:srgbClr val="FFFFFF">
                          <a:alpha val="0"/>
                        </a:srgbClr>
                      </a:solidFill>
                      <a:prstDash val="solid"/>
                      <a:round/>
                      <a:headEnd len="med" w="med" type="none"/>
                      <a:tailEnd len="med" w="med" type="none"/>
                    </a:lnT>
                    <a:lnB cap="flat" cmpd="sng" w="6350">
                      <a:solidFill>
                        <a:srgbClr val="FFFFFF">
                          <a:alpha val="0"/>
                        </a:srgbClr>
                      </a:solidFill>
                      <a:prstDash val="solid"/>
                      <a:round/>
                      <a:headEnd len="med" w="med" type="none"/>
                      <a:tailEnd len="med" w="med"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 name="Shape 52"/>
        <p:cNvGrpSpPr/>
        <p:nvPr/>
      </p:nvGrpSpPr>
      <p:grpSpPr>
        <a:xfrm>
          <a:off x="0" y="0"/>
          <a:ext cx="0" cy="0"/>
          <a:chOff x="0" y="0"/>
          <a:chExt cx="0" cy="0"/>
        </a:xfrm>
      </p:grpSpPr>
      <p:sp>
        <p:nvSpPr>
          <p:cNvPr id="53" name="Shape 53"/>
          <p:cNvSpPr txBox="1"/>
          <p:nvPr>
            <p:ph type="title"/>
          </p:nvPr>
        </p:nvSpPr>
        <p:spPr>
          <a:xfrm>
            <a:off x="550862" y="914400"/>
            <a:ext cx="8042273" cy="911224"/>
          </a:xfrm>
          <a:prstGeom prst="rect">
            <a:avLst/>
          </a:prstGeom>
          <a:noFill/>
          <a:ln>
            <a:noFill/>
          </a:ln>
        </p:spPr>
        <p:txBody>
          <a:bodyPr anchorCtr="0" anchor="b" bIns="45700" lIns="91425" rIns="91425" wrap="square" tIns="45700">
            <a:noAutofit/>
          </a:bodyPr>
          <a:lstStyle/>
          <a:p>
            <a:pPr indent="-57150" lvl="0" marL="0" marR="0" rtl="0" algn="ctr">
              <a:lnSpc>
                <a:spcPct val="100000"/>
              </a:lnSpc>
              <a:spcBef>
                <a:spcPts val="0"/>
              </a:spcBef>
              <a:spcAft>
                <a:spcPts val="0"/>
              </a:spcAft>
              <a:buClr>
                <a:schemeClr val="accent1"/>
              </a:buClr>
              <a:buSzPts val="900"/>
              <a:buFont typeface="Verdana"/>
              <a:buNone/>
            </a:pPr>
            <a:br>
              <a:rPr b="0" i="0" lang="en-AU" sz="3600" u="none" cap="none" strike="noStrike">
                <a:solidFill>
                  <a:schemeClr val="accent1"/>
                </a:solidFill>
                <a:latin typeface="Verdana"/>
                <a:ea typeface="Verdana"/>
                <a:cs typeface="Verdana"/>
                <a:sym typeface="Verdana"/>
              </a:rPr>
            </a:br>
          </a:p>
        </p:txBody>
      </p:sp>
      <p:sp>
        <p:nvSpPr>
          <p:cNvPr id="54" name="Shape 54"/>
          <p:cNvSpPr txBox="1"/>
          <p:nvPr/>
        </p:nvSpPr>
        <p:spPr>
          <a:xfrm>
            <a:off x="23813" y="390525"/>
            <a:ext cx="6934199" cy="365125"/>
          </a:xfrm>
          <a:prstGeom prst="rect">
            <a:avLst/>
          </a:prstGeom>
          <a:noFill/>
          <a:ln>
            <a:noFill/>
          </a:ln>
        </p:spPr>
        <p:txBody>
          <a:bodyPr anchorCtr="0" anchor="ctr" bIns="45700" lIns="91425" rIns="91425" wrap="square" tIns="45700">
            <a:noAutofit/>
          </a:bodyPr>
          <a:lstStyle/>
          <a:p>
            <a:pPr indent="-7620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55" name="Shape 55"/>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Exploring magnetism</a:t>
            </a:r>
          </a:p>
        </p:txBody>
      </p:sp>
      <p:sp>
        <p:nvSpPr>
          <p:cNvPr id="56" name="Shape 56"/>
          <p:cNvSpPr txBox="1"/>
          <p:nvPr/>
        </p:nvSpPr>
        <p:spPr>
          <a:xfrm>
            <a:off x="4601150" y="1135475"/>
            <a:ext cx="4085700" cy="4726800"/>
          </a:xfrm>
          <a:prstGeom prst="rect">
            <a:avLst/>
          </a:prstGeom>
          <a:noFill/>
          <a:ln>
            <a:noFill/>
          </a:ln>
        </p:spPr>
        <p:txBody>
          <a:bodyPr anchorCtr="0" anchor="t" bIns="45700" lIns="91425" rIns="91425" wrap="square" tIns="45700">
            <a:noAutofit/>
          </a:bodyPr>
          <a:lstStyle/>
          <a:p>
            <a:pPr indent="-38100" lvl="0" marL="0" marR="0" rtl="0" algn="l">
              <a:lnSpc>
                <a:spcPct val="100000"/>
              </a:lnSpc>
              <a:spcBef>
                <a:spcPts val="0"/>
              </a:spcBef>
              <a:spcAft>
                <a:spcPts val="0"/>
              </a:spcAft>
              <a:buClr>
                <a:srgbClr val="31859C"/>
              </a:buClr>
              <a:buSzPts val="600"/>
              <a:buFont typeface="Arial"/>
              <a:buNone/>
            </a:pPr>
            <a:r>
              <a:rPr b="1" i="0" lang="en-AU" sz="2400" u="none" cap="none" strike="noStrike">
                <a:solidFill>
                  <a:schemeClr val="accent1"/>
                </a:solidFill>
                <a:latin typeface="Arial"/>
                <a:ea typeface="Arial"/>
                <a:cs typeface="Arial"/>
                <a:sym typeface="Arial"/>
              </a:rPr>
              <a:t>Today we will: </a:t>
            </a:r>
          </a:p>
          <a:p>
            <a:pPr indent="-342900" lvl="0" marL="342900" marR="0" rtl="0" algn="l">
              <a:lnSpc>
                <a:spcPct val="100000"/>
              </a:lnSpc>
              <a:spcBef>
                <a:spcPts val="60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explore how magnetism can be used as a context to engage our students in scientific thinking</a:t>
            </a:r>
          </a:p>
          <a:p>
            <a:pPr indent="-342900" lvl="0" marL="342900" marR="0" rtl="0" algn="l">
              <a:lnSpc>
                <a:spcPct val="100000"/>
              </a:lnSpc>
              <a:spcBef>
                <a:spcPts val="60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demonstrate some simple activities</a:t>
            </a:r>
          </a:p>
          <a:p>
            <a:pPr indent="-342900" lvl="0" marL="342900" marR="0" rtl="0" algn="l">
              <a:lnSpc>
                <a:spcPct val="100000"/>
              </a:lnSpc>
              <a:spcBef>
                <a:spcPts val="600"/>
              </a:spcBef>
              <a:spcAft>
                <a:spcPts val="0"/>
              </a:spcAft>
              <a:buClr>
                <a:schemeClr val="dk1"/>
              </a:buClr>
              <a:buSzPts val="2400"/>
              <a:buFont typeface="Arial"/>
              <a:buChar char="•"/>
            </a:pPr>
            <a:r>
              <a:rPr b="0" i="0" lang="en-AU" sz="2400" u="none" cap="none" strike="noStrike">
                <a:solidFill>
                  <a:schemeClr val="dk1"/>
                </a:solidFill>
                <a:latin typeface="Arial"/>
                <a:ea typeface="Arial"/>
                <a:cs typeface="Arial"/>
                <a:sym typeface="Arial"/>
              </a:rPr>
              <a:t>discuss how we can use these activities to build understandings about the physical world.</a:t>
            </a:r>
          </a:p>
        </p:txBody>
      </p:sp>
      <p:sp>
        <p:nvSpPr>
          <p:cNvPr id="57" name="Shape 57"/>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29 at 1.04.43 pm.png" id="58" name="Shape 58"/>
          <p:cNvPicPr preferRelativeResize="0"/>
          <p:nvPr/>
        </p:nvPicPr>
        <p:blipFill rotWithShape="1">
          <a:blip r:embed="rId5">
            <a:alphaModFix/>
          </a:blip>
          <a:srcRect b="0" l="0" r="0" t="0"/>
          <a:stretch/>
        </p:blipFill>
        <p:spPr>
          <a:xfrm>
            <a:off x="457200" y="1431656"/>
            <a:ext cx="3474077" cy="4195143"/>
          </a:xfrm>
          <a:prstGeom prst="rect">
            <a:avLst/>
          </a:prstGeom>
          <a:noFill/>
          <a:ln>
            <a:noFill/>
          </a:ln>
        </p:spPr>
      </p:pic>
      <p:sp>
        <p:nvSpPr>
          <p:cNvPr id="59" name="Shape 59"/>
          <p:cNvSpPr txBox="1"/>
          <p:nvPr/>
        </p:nvSpPr>
        <p:spPr>
          <a:xfrm>
            <a:off x="2942475" y="5362775"/>
            <a:ext cx="1132500" cy="2073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Aney </a:t>
            </a:r>
            <a:r>
              <a:rPr b="0" i="0" lang="en-AU" sz="1000" u="sng" cap="none" strike="noStrike">
                <a:solidFill>
                  <a:schemeClr val="hlink"/>
                </a:solidFill>
                <a:latin typeface="Arial"/>
                <a:ea typeface="Arial"/>
                <a:cs typeface="Arial"/>
                <a:sym typeface="Arial"/>
                <a:hlinkClick r:id="rId6"/>
              </a:rPr>
              <a:t>CC3.0</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Shape 65"/>
          <p:cNvSpPr txBox="1"/>
          <p:nvPr>
            <p:ph type="title"/>
          </p:nvPr>
        </p:nvSpPr>
        <p:spPr>
          <a:xfrm>
            <a:off x="279925" y="162275"/>
            <a:ext cx="8406900" cy="14733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Arial"/>
              <a:buNone/>
            </a:pPr>
            <a:r>
              <a:rPr b="1" i="0" lang="en-AU" sz="3200" u="none" cap="none" strike="noStrike">
                <a:solidFill>
                  <a:schemeClr val="accent1"/>
                </a:solidFill>
                <a:latin typeface="Calibri"/>
                <a:ea typeface="Calibri"/>
                <a:cs typeface="Calibri"/>
                <a:sym typeface="Calibri"/>
              </a:rPr>
              <a:t>Curriculum connections – the nature of science</a:t>
            </a:r>
          </a:p>
        </p:txBody>
      </p:sp>
      <p:sp>
        <p:nvSpPr>
          <p:cNvPr id="66" name="Shape 66"/>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67" name="Shape 67"/>
          <p:cNvSpPr txBox="1"/>
          <p:nvPr/>
        </p:nvSpPr>
        <p:spPr>
          <a:xfrm>
            <a:off x="4411090" y="3174801"/>
            <a:ext cx="184666" cy="307777"/>
          </a:xfrm>
          <a:prstGeom prst="rect">
            <a:avLst/>
          </a:prstGeom>
          <a:noFill/>
          <a:ln>
            <a:noFill/>
          </a:ln>
        </p:spPr>
        <p:txBody>
          <a:bodyPr anchorCtr="0" anchor="t" bIns="45700" lIns="91425" rIns="91425" wrap="square" tIns="45700">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Shape 68"/>
          <p:cNvSpPr txBox="1"/>
          <p:nvPr/>
        </p:nvSpPr>
        <p:spPr>
          <a:xfrm>
            <a:off x="425769" y="1317577"/>
            <a:ext cx="4679100" cy="5355300"/>
          </a:xfrm>
          <a:prstGeom prst="rect">
            <a:avLst/>
          </a:prstGeom>
          <a:noFill/>
          <a:ln>
            <a:noFill/>
          </a:ln>
        </p:spPr>
        <p:txBody>
          <a:bodyPr anchorCtr="0" anchor="t" bIns="45700" lIns="91425" rIns="91425" wrap="square" tIns="45700">
            <a:noAutofit/>
          </a:bodyPr>
          <a:lstStyle/>
          <a:p>
            <a:pPr indent="-152400" lvl="0" marL="0" marR="0" rtl="0" algn="l">
              <a:lnSpc>
                <a:spcPct val="100000"/>
              </a:lnSpc>
              <a:spcBef>
                <a:spcPts val="0"/>
              </a:spcBef>
              <a:spcAft>
                <a:spcPts val="0"/>
              </a:spcAft>
              <a:buClr>
                <a:srgbClr val="2C7C9F"/>
              </a:buClr>
              <a:buSzPts val="2400"/>
              <a:buFont typeface="Arial"/>
              <a:buNone/>
            </a:pPr>
            <a:r>
              <a:rPr b="1" i="0" lang="en-AU" sz="2400" u="none" cap="none" strike="noStrike">
                <a:solidFill>
                  <a:srgbClr val="2C7C9F"/>
                </a:solidFill>
                <a:latin typeface="Arial"/>
                <a:ea typeface="Arial"/>
                <a:cs typeface="Arial"/>
                <a:sym typeface="Arial"/>
              </a:rPr>
              <a:t>Understanding about science</a:t>
            </a:r>
          </a:p>
          <a:p>
            <a:pPr indent="-127000" lvl="0" marL="0" marR="0" rtl="0" algn="l">
              <a:lnSpc>
                <a:spcPct val="100000"/>
              </a:lnSpc>
              <a:spcBef>
                <a:spcPts val="600"/>
              </a:spcBef>
              <a:spcAft>
                <a:spcPts val="0"/>
              </a:spcAft>
              <a:buClr>
                <a:schemeClr val="dk1"/>
              </a:buClr>
              <a:buSzPts val="2000"/>
              <a:buFont typeface="Arial"/>
              <a:buNone/>
            </a:pPr>
            <a:r>
              <a:rPr b="0" i="0" lang="en-AU" sz="2000" u="none" cap="none" strike="noStrike">
                <a:solidFill>
                  <a:schemeClr val="dk1"/>
                </a:solidFill>
                <a:latin typeface="Arial"/>
                <a:ea typeface="Arial"/>
                <a:cs typeface="Arial"/>
                <a:sym typeface="Arial"/>
              </a:rPr>
              <a:t>Appreciate that scientists </a:t>
            </a:r>
            <a:r>
              <a:rPr b="1" i="0" lang="en-AU" sz="2000" u="none" cap="none" strike="noStrike">
                <a:solidFill>
                  <a:schemeClr val="dk1"/>
                </a:solidFill>
                <a:latin typeface="Arial"/>
                <a:ea typeface="Arial"/>
                <a:cs typeface="Arial"/>
                <a:sym typeface="Arial"/>
              </a:rPr>
              <a:t>ask questions </a:t>
            </a:r>
            <a:r>
              <a:rPr b="0" i="0" lang="en-AU" sz="2000" u="none" cap="none" strike="noStrike">
                <a:solidFill>
                  <a:schemeClr val="dk1"/>
                </a:solidFill>
                <a:latin typeface="Arial"/>
                <a:ea typeface="Arial"/>
                <a:cs typeface="Arial"/>
                <a:sym typeface="Arial"/>
              </a:rPr>
              <a:t>about our world that </a:t>
            </a:r>
            <a:r>
              <a:rPr b="1" i="0" lang="en-AU" sz="2000" u="none" cap="none" strike="noStrike">
                <a:solidFill>
                  <a:schemeClr val="dk1"/>
                </a:solidFill>
                <a:latin typeface="Arial"/>
                <a:ea typeface="Arial"/>
                <a:cs typeface="Arial"/>
                <a:sym typeface="Arial"/>
              </a:rPr>
              <a:t>lead to investigations</a:t>
            </a:r>
            <a:r>
              <a:rPr b="0" i="0" lang="en-AU" sz="2000" u="none" cap="none" strike="noStrike">
                <a:solidFill>
                  <a:schemeClr val="dk1"/>
                </a:solidFill>
                <a:latin typeface="Arial"/>
                <a:ea typeface="Arial"/>
                <a:cs typeface="Arial"/>
                <a:sym typeface="Arial"/>
              </a:rPr>
              <a:t> and that open-mindedness is important because there may be more than one explanation.</a:t>
            </a:r>
          </a:p>
          <a:p>
            <a:pPr indent="-152400" lvl="0" marL="0" marR="0" rtl="0" algn="l">
              <a:lnSpc>
                <a:spcPct val="100000"/>
              </a:lnSpc>
              <a:spcBef>
                <a:spcPts val="600"/>
              </a:spcBef>
              <a:spcAft>
                <a:spcPts val="0"/>
              </a:spcAft>
              <a:buClr>
                <a:srgbClr val="2C7C9F"/>
              </a:buClr>
              <a:buSzPts val="2400"/>
              <a:buFont typeface="Arial"/>
              <a:buNone/>
            </a:pPr>
            <a:r>
              <a:rPr b="1" i="0" lang="en-AU" sz="2400" u="none" cap="none" strike="noStrike">
                <a:solidFill>
                  <a:srgbClr val="2C7C9F"/>
                </a:solidFill>
                <a:latin typeface="Arial"/>
                <a:ea typeface="Arial"/>
                <a:cs typeface="Arial"/>
                <a:sym typeface="Arial"/>
              </a:rPr>
              <a:t>Investigating in science</a:t>
            </a:r>
          </a:p>
          <a:p>
            <a:pPr indent="-127000" lvl="0" marL="0" marR="0" rtl="0" algn="l">
              <a:lnSpc>
                <a:spcPct val="100000"/>
              </a:lnSpc>
              <a:spcBef>
                <a:spcPts val="600"/>
              </a:spcBef>
              <a:spcAft>
                <a:spcPts val="0"/>
              </a:spcAft>
              <a:buClr>
                <a:schemeClr val="dk1"/>
              </a:buClr>
              <a:buSzPts val="2000"/>
              <a:buFont typeface="Arial"/>
              <a:buNone/>
            </a:pPr>
            <a:r>
              <a:rPr b="0" i="0" lang="en-AU" sz="2000" u="none" cap="none" strike="noStrike">
                <a:solidFill>
                  <a:schemeClr val="dk1"/>
                </a:solidFill>
                <a:latin typeface="Arial"/>
                <a:ea typeface="Arial"/>
                <a:cs typeface="Arial"/>
                <a:sym typeface="Arial"/>
              </a:rPr>
              <a:t>Extend their experiences and personal explanations of the natural world through </a:t>
            </a:r>
            <a:r>
              <a:rPr b="1" i="0" lang="en-AU" sz="2000" u="none" cap="none" strike="noStrike">
                <a:solidFill>
                  <a:schemeClr val="dk1"/>
                </a:solidFill>
                <a:latin typeface="Arial"/>
                <a:ea typeface="Arial"/>
                <a:cs typeface="Arial"/>
                <a:sym typeface="Arial"/>
              </a:rPr>
              <a:t>exploration</a:t>
            </a:r>
            <a:r>
              <a:rPr b="0" i="0" lang="en-AU" sz="2000" u="none" cap="none" strike="noStrike">
                <a:solidFill>
                  <a:schemeClr val="dk1"/>
                </a:solidFill>
                <a:latin typeface="Arial"/>
                <a:ea typeface="Arial"/>
                <a:cs typeface="Arial"/>
                <a:sym typeface="Arial"/>
              </a:rPr>
              <a:t>, </a:t>
            </a:r>
            <a:r>
              <a:rPr b="1" i="0" lang="en-AU" sz="2000" u="none" cap="none" strike="noStrike">
                <a:solidFill>
                  <a:schemeClr val="dk1"/>
                </a:solidFill>
                <a:latin typeface="Arial"/>
                <a:ea typeface="Arial"/>
                <a:cs typeface="Arial"/>
                <a:sym typeface="Arial"/>
              </a:rPr>
              <a:t>play</a:t>
            </a:r>
            <a:r>
              <a:rPr b="0" i="0" lang="en-AU" sz="2000" u="none" cap="none" strike="noStrike">
                <a:solidFill>
                  <a:schemeClr val="dk1"/>
                </a:solidFill>
                <a:latin typeface="Arial"/>
                <a:ea typeface="Arial"/>
                <a:cs typeface="Arial"/>
                <a:sym typeface="Arial"/>
              </a:rPr>
              <a:t>, </a:t>
            </a:r>
            <a:r>
              <a:rPr b="1" i="0" lang="en-AU" sz="2000" u="none" cap="none" strike="noStrike">
                <a:solidFill>
                  <a:schemeClr val="dk1"/>
                </a:solidFill>
                <a:latin typeface="Arial"/>
                <a:ea typeface="Arial"/>
                <a:cs typeface="Arial"/>
                <a:sym typeface="Arial"/>
              </a:rPr>
              <a:t>asking questions</a:t>
            </a:r>
            <a:r>
              <a:rPr b="0" i="0" lang="en-AU" sz="2000" u="none" cap="none" strike="noStrike">
                <a:solidFill>
                  <a:schemeClr val="dk1"/>
                </a:solidFill>
                <a:latin typeface="Arial"/>
                <a:ea typeface="Arial"/>
                <a:cs typeface="Arial"/>
                <a:sym typeface="Arial"/>
              </a:rPr>
              <a:t> and </a:t>
            </a:r>
            <a:r>
              <a:rPr b="1" i="0" lang="en-AU" sz="2000" u="none" cap="none" strike="noStrike">
                <a:solidFill>
                  <a:schemeClr val="dk1"/>
                </a:solidFill>
                <a:latin typeface="Arial"/>
                <a:ea typeface="Arial"/>
                <a:cs typeface="Arial"/>
                <a:sym typeface="Arial"/>
              </a:rPr>
              <a:t>discussing simple models</a:t>
            </a:r>
            <a:r>
              <a:rPr b="0" i="0" lang="en-AU" sz="2000" u="none" cap="none" strike="noStrike">
                <a:solidFill>
                  <a:schemeClr val="dk1"/>
                </a:solidFill>
                <a:latin typeface="Arial"/>
                <a:ea typeface="Arial"/>
                <a:cs typeface="Arial"/>
                <a:sym typeface="Arial"/>
              </a:rPr>
              <a:t>.</a:t>
            </a:r>
          </a:p>
          <a:p>
            <a:pPr indent="-12700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12700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id="69" name="Shape 69"/>
          <p:cNvPicPr preferRelativeResize="0"/>
          <p:nvPr/>
        </p:nvPicPr>
        <p:blipFill rotWithShape="1">
          <a:blip r:embed="rId5">
            <a:alphaModFix/>
          </a:blip>
          <a:srcRect b="22102" l="16387" r="11101" t="15931"/>
          <a:stretch/>
        </p:blipFill>
        <p:spPr>
          <a:xfrm>
            <a:off x="5145075" y="3174800"/>
            <a:ext cx="3541729" cy="2269928"/>
          </a:xfrm>
          <a:prstGeom prst="rect">
            <a:avLst/>
          </a:prstGeom>
          <a:noFill/>
          <a:ln>
            <a:noFill/>
          </a:ln>
        </p:spPr>
      </p:pic>
      <p:sp>
        <p:nvSpPr>
          <p:cNvPr id="70" name="Shape 70"/>
          <p:cNvSpPr txBox="1"/>
          <p:nvPr/>
        </p:nvSpPr>
        <p:spPr>
          <a:xfrm>
            <a:off x="7830875" y="5171400"/>
            <a:ext cx="1060500" cy="273600"/>
          </a:xfrm>
          <a:prstGeom prst="rect">
            <a:avLst/>
          </a:prstGeom>
          <a:noFill/>
          <a:ln>
            <a:noFill/>
          </a:ln>
        </p:spPr>
        <p:txBody>
          <a:bodyPr anchorCtr="0" anchor="t" bIns="91425" lIns="91425" rIns="91425" wrap="square" tIns="91425">
            <a:noAutofit/>
          </a:bodyPr>
          <a:lstStyle/>
          <a:p>
            <a:pPr indent="-6350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Arial"/>
                <a:ea typeface="Arial"/>
                <a:cs typeface="Arial"/>
                <a:sym typeface="Arial"/>
              </a:rPr>
              <a:t>Simon Taylor</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Shape 76"/>
          <p:cNvSpPr txBox="1"/>
          <p:nvPr>
            <p:ph type="title"/>
          </p:nvPr>
        </p:nvSpPr>
        <p:spPr>
          <a:xfrm>
            <a:off x="483208" y="69926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Arial"/>
              <a:buNone/>
            </a:pPr>
            <a:r>
              <a:rPr b="1" i="0" lang="en-AU" sz="3200" u="none" cap="none" strike="noStrike">
                <a:solidFill>
                  <a:schemeClr val="accent1"/>
                </a:solidFill>
                <a:latin typeface="Calibri"/>
                <a:ea typeface="Calibri"/>
                <a:cs typeface="Calibri"/>
                <a:sym typeface="Calibri"/>
              </a:rPr>
              <a:t>What is a magnet?</a:t>
            </a:r>
            <a:br>
              <a:rPr b="1" i="0" lang="en-AU" sz="3200" u="none" cap="none" strike="noStrike">
                <a:solidFill>
                  <a:schemeClr val="accent1"/>
                </a:solidFill>
                <a:latin typeface="Calibri"/>
                <a:ea typeface="Calibri"/>
                <a:cs typeface="Calibri"/>
                <a:sym typeface="Calibri"/>
              </a:rPr>
            </a:br>
            <a:r>
              <a:rPr b="1" i="0" lang="en-AU" sz="3200" u="none" cap="none" strike="noStrike">
                <a:solidFill>
                  <a:schemeClr val="accent1"/>
                </a:solidFill>
                <a:latin typeface="Calibri"/>
                <a:ea typeface="Calibri"/>
                <a:cs typeface="Calibri"/>
                <a:sym typeface="Calibri"/>
              </a:rPr>
              <a:t>What do we know about magnetism?</a:t>
            </a:r>
            <a:br>
              <a:rPr b="1" i="0" lang="en-AU" sz="3200" u="none" cap="none" strike="noStrike">
                <a:solidFill>
                  <a:schemeClr val="accent1"/>
                </a:solidFill>
                <a:latin typeface="Calibri"/>
                <a:ea typeface="Calibri"/>
                <a:cs typeface="Calibri"/>
                <a:sym typeface="Calibri"/>
              </a:rPr>
            </a:br>
            <a:r>
              <a:rPr b="1" i="0" lang="en-AU" sz="3200" u="none" cap="none" strike="noStrike">
                <a:solidFill>
                  <a:schemeClr val="accent1"/>
                </a:solidFill>
                <a:latin typeface="Calibri"/>
                <a:ea typeface="Calibri"/>
                <a:cs typeface="Calibri"/>
                <a:sym typeface="Calibri"/>
              </a:rPr>
              <a:t>- gathering prior knowledge</a:t>
            </a:r>
            <a:br>
              <a:rPr b="1" i="0" lang="en-AU" sz="3200" u="none" cap="none" strike="noStrike">
                <a:solidFill>
                  <a:schemeClr val="accent1"/>
                </a:solidFill>
                <a:latin typeface="Calibri"/>
                <a:ea typeface="Calibri"/>
                <a:cs typeface="Calibri"/>
                <a:sym typeface="Calibri"/>
              </a:rPr>
            </a:br>
          </a:p>
        </p:txBody>
      </p:sp>
      <p:sp>
        <p:nvSpPr>
          <p:cNvPr id="77" name="Shape 77"/>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29 at 2.43.50 pm.png" id="78" name="Shape 78"/>
          <p:cNvPicPr preferRelativeResize="0"/>
          <p:nvPr/>
        </p:nvPicPr>
        <p:blipFill rotWithShape="1">
          <a:blip r:embed="rId5">
            <a:alphaModFix/>
          </a:blip>
          <a:srcRect b="0" l="0" r="0" t="0"/>
          <a:stretch/>
        </p:blipFill>
        <p:spPr>
          <a:xfrm rot="-5400000">
            <a:off x="2443531" y="1329148"/>
            <a:ext cx="4346806" cy="5372456"/>
          </a:xfrm>
          <a:prstGeom prst="rect">
            <a:avLst/>
          </a:prstGeom>
          <a:noFill/>
          <a:ln>
            <a:noFill/>
          </a:ln>
        </p:spPr>
      </p:pic>
      <p:sp>
        <p:nvSpPr>
          <p:cNvPr id="79" name="Shape 79"/>
          <p:cNvSpPr/>
          <p:nvPr/>
        </p:nvSpPr>
        <p:spPr>
          <a:xfrm>
            <a:off x="2833547" y="4390011"/>
            <a:ext cx="2090788" cy="1319881"/>
          </a:xfrm>
          <a:prstGeom prst="cloudCallout">
            <a:avLst>
              <a:gd fmla="val 24405" name="adj1"/>
              <a:gd fmla="val 75962" name="adj2"/>
            </a:avLst>
          </a:prstGeom>
          <a:solidFill>
            <a:schemeClr val="lt2"/>
          </a:solidFill>
          <a:ln cap="flat" cmpd="sng" w="9525">
            <a:solidFill>
              <a:schemeClr val="accent1"/>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The </a:t>
            </a:r>
            <a:r>
              <a:rPr lang="en-AU" sz="2000"/>
              <a:t>E</a:t>
            </a:r>
            <a:r>
              <a:rPr b="0" i="0" lang="en-AU" sz="2000" u="none" cap="none" strike="noStrike">
                <a:solidFill>
                  <a:srgbClr val="000000"/>
                </a:solidFill>
                <a:latin typeface="Arial"/>
                <a:ea typeface="Arial"/>
                <a:cs typeface="Arial"/>
                <a:sym typeface="Arial"/>
              </a:rPr>
              <a:t>arth is a magnet</a:t>
            </a:r>
          </a:p>
        </p:txBody>
      </p:sp>
      <p:sp>
        <p:nvSpPr>
          <p:cNvPr id="80" name="Shape 80"/>
          <p:cNvSpPr/>
          <p:nvPr/>
        </p:nvSpPr>
        <p:spPr>
          <a:xfrm>
            <a:off x="402375" y="1366975"/>
            <a:ext cx="1952400" cy="1320000"/>
          </a:xfrm>
          <a:prstGeom prst="cloudCallout">
            <a:avLst>
              <a:gd fmla="val 68453" name="adj1"/>
              <a:gd fmla="val 2885" name="adj2"/>
            </a:avLst>
          </a:prstGeom>
          <a:solidFill>
            <a:schemeClr val="lt2"/>
          </a:solidFill>
          <a:ln cap="flat" cmpd="sng" w="9525">
            <a:solidFill>
              <a:schemeClr val="accent1"/>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Magnets are fun to use </a:t>
            </a:r>
          </a:p>
        </p:txBody>
      </p:sp>
      <p:sp>
        <p:nvSpPr>
          <p:cNvPr id="81" name="Shape 81"/>
          <p:cNvSpPr/>
          <p:nvPr/>
        </p:nvSpPr>
        <p:spPr>
          <a:xfrm>
            <a:off x="104975" y="2904525"/>
            <a:ext cx="2728500" cy="2134500"/>
          </a:xfrm>
          <a:prstGeom prst="cloudCallout">
            <a:avLst>
              <a:gd fmla="val 42616" name="adj1"/>
              <a:gd fmla="val -57335" name="adj2"/>
            </a:avLst>
          </a:prstGeom>
          <a:solidFill>
            <a:schemeClr val="lt2"/>
          </a:solidFill>
          <a:ln cap="flat" cmpd="sng" w="9525">
            <a:solidFill>
              <a:schemeClr val="accent1"/>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Magnetism is a bigger mass attracting a smaller mass </a:t>
            </a:r>
          </a:p>
        </p:txBody>
      </p:sp>
      <p:sp>
        <p:nvSpPr>
          <p:cNvPr id="82" name="Shape 82"/>
          <p:cNvSpPr/>
          <p:nvPr/>
        </p:nvSpPr>
        <p:spPr>
          <a:xfrm>
            <a:off x="5530613" y="3971713"/>
            <a:ext cx="2885109" cy="2165168"/>
          </a:xfrm>
          <a:prstGeom prst="cloudCallout">
            <a:avLst>
              <a:gd fmla="val -66728" name="adj1"/>
              <a:gd fmla="val 52290" name="adj2"/>
            </a:avLst>
          </a:prstGeom>
          <a:solidFill>
            <a:schemeClr val="lt2"/>
          </a:solidFill>
          <a:ln cap="flat" cmpd="sng" w="9525">
            <a:solidFill>
              <a:schemeClr val="accent1"/>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A solid object that pulls things to it or pushes things </a:t>
            </a:r>
          </a:p>
        </p:txBody>
      </p:sp>
      <p:sp>
        <p:nvSpPr>
          <p:cNvPr id="83" name="Shape 83"/>
          <p:cNvSpPr/>
          <p:nvPr/>
        </p:nvSpPr>
        <p:spPr>
          <a:xfrm>
            <a:off x="483200" y="5266389"/>
            <a:ext cx="1871700" cy="1051200"/>
          </a:xfrm>
          <a:prstGeom prst="cloudCallout">
            <a:avLst>
              <a:gd fmla="val 63691" name="adj1"/>
              <a:gd fmla="val 45193" name="adj2"/>
            </a:avLst>
          </a:prstGeom>
          <a:solidFill>
            <a:schemeClr val="lt2"/>
          </a:solidFill>
          <a:ln cap="flat" cmpd="sng" w="9525">
            <a:solidFill>
              <a:schemeClr val="accent1"/>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A force</a:t>
            </a:r>
          </a:p>
        </p:txBody>
      </p:sp>
      <p:sp>
        <p:nvSpPr>
          <p:cNvPr id="84" name="Shape 84"/>
          <p:cNvSpPr/>
          <p:nvPr/>
        </p:nvSpPr>
        <p:spPr>
          <a:xfrm>
            <a:off x="6533576" y="1557802"/>
            <a:ext cx="2153224" cy="1778411"/>
          </a:xfrm>
          <a:prstGeom prst="cloudCallout">
            <a:avLst>
              <a:gd fmla="val -9744" name="adj1"/>
              <a:gd fmla="val 62179" name="adj2"/>
            </a:avLst>
          </a:prstGeom>
          <a:solidFill>
            <a:schemeClr val="lt2"/>
          </a:solidFill>
          <a:ln cap="flat" cmpd="sng" w="9525">
            <a:solidFill>
              <a:schemeClr val="accent1"/>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A magnet attracts some metals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Shape 90"/>
          <p:cNvSpPr txBox="1"/>
          <p:nvPr>
            <p:ph type="title"/>
          </p:nvPr>
        </p:nvSpPr>
        <p:spPr>
          <a:xfrm>
            <a:off x="457200" y="0"/>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latin typeface="Calibri"/>
                <a:ea typeface="Calibri"/>
                <a:cs typeface="Calibri"/>
                <a:sym typeface="Calibri"/>
              </a:rPr>
              <a:t>What is a magnet?</a:t>
            </a:r>
          </a:p>
        </p:txBody>
      </p:sp>
      <p:sp>
        <p:nvSpPr>
          <p:cNvPr id="91" name="Shape 91"/>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92" name="Shape 92"/>
          <p:cNvSpPr/>
          <p:nvPr/>
        </p:nvSpPr>
        <p:spPr>
          <a:xfrm>
            <a:off x="802003" y="835100"/>
            <a:ext cx="7490609" cy="1200328"/>
          </a:xfrm>
          <a:prstGeom prst="rect">
            <a:avLst/>
          </a:prstGeom>
          <a:noFill/>
          <a:ln>
            <a:noFill/>
          </a:ln>
        </p:spPr>
        <p:txBody>
          <a:bodyPr anchorCtr="0" anchor="t" bIns="45700" lIns="91425" rIns="91425" wrap="square" tIns="45700">
            <a:noAutofit/>
          </a:bodyPr>
          <a:lstStyle/>
          <a:p>
            <a:pPr indent="-152400" lvl="0" marL="0" marR="0" rtl="0" algn="ctr">
              <a:lnSpc>
                <a:spcPct val="100000"/>
              </a:lnSpc>
              <a:spcBef>
                <a:spcPts val="0"/>
              </a:spcBef>
              <a:spcAft>
                <a:spcPts val="0"/>
              </a:spcAft>
              <a:buClr>
                <a:schemeClr val="dk1"/>
              </a:buClr>
              <a:buSzPts val="2400"/>
              <a:buFont typeface="Arial"/>
              <a:buNone/>
            </a:pPr>
            <a:r>
              <a:rPr b="1" i="0" lang="en-AU" sz="2400" u="none" cap="none" strike="noStrike">
                <a:solidFill>
                  <a:schemeClr val="dk1"/>
                </a:solidFill>
                <a:latin typeface="Arial"/>
                <a:ea typeface="Arial"/>
                <a:cs typeface="Arial"/>
                <a:sym typeface="Arial"/>
              </a:rPr>
              <a:t>A magnet is a material or object (usually containing iron) that pulls substances (usually also containing iron) towards it.</a:t>
            </a:r>
          </a:p>
        </p:txBody>
      </p:sp>
      <p:sp>
        <p:nvSpPr>
          <p:cNvPr id="93" name="Shape 93"/>
          <p:cNvSpPr txBox="1"/>
          <p:nvPr/>
        </p:nvSpPr>
        <p:spPr>
          <a:xfrm>
            <a:off x="4194420" y="2669729"/>
            <a:ext cx="4492500" cy="2677800"/>
          </a:xfrm>
          <a:prstGeom prst="rect">
            <a:avLst/>
          </a:prstGeom>
          <a:noFill/>
          <a:ln>
            <a:noFill/>
          </a:ln>
        </p:spPr>
        <p:txBody>
          <a:bodyPr anchorCtr="0" anchor="t" bIns="45700" lIns="91425" rIns="91425" wrap="square" tIns="45700">
            <a:noAutofit/>
          </a:bodyPr>
          <a:lstStyle/>
          <a:p>
            <a:pPr indent="-152400" lvl="0" marL="0" marR="0" rtl="0" algn="ctr">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A substance can be magnetised if the particles within it are able to stay aligned in a particular way – that creates poles of the magnet and creates an attractive force field.</a:t>
            </a:r>
          </a:p>
        </p:txBody>
      </p:sp>
      <p:pic>
        <p:nvPicPr>
          <p:cNvPr descr="Screen Shot 2017-11-29 at 2.43.50 pm.png" id="94" name="Shape 94"/>
          <p:cNvPicPr preferRelativeResize="0"/>
          <p:nvPr/>
        </p:nvPicPr>
        <p:blipFill rotWithShape="1">
          <a:blip r:embed="rId5">
            <a:alphaModFix/>
          </a:blip>
          <a:srcRect b="0" l="0" r="0" t="0"/>
          <a:stretch/>
        </p:blipFill>
        <p:spPr>
          <a:xfrm>
            <a:off x="802003" y="2317048"/>
            <a:ext cx="3063793" cy="37867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Shape 100"/>
          <p:cNvSpPr txBox="1"/>
          <p:nvPr>
            <p:ph type="title"/>
          </p:nvPr>
        </p:nvSpPr>
        <p:spPr>
          <a:xfrm>
            <a:off x="572642" y="336958"/>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Arial"/>
              <a:buNone/>
            </a:pPr>
            <a:r>
              <a:rPr b="1" i="0" lang="en-AU" sz="3200" u="none" cap="none" strike="noStrike">
                <a:solidFill>
                  <a:schemeClr val="accent1"/>
                </a:solidFill>
                <a:latin typeface="Calibri"/>
                <a:ea typeface="Calibri"/>
                <a:cs typeface="Calibri"/>
                <a:sym typeface="Calibri"/>
              </a:rPr>
              <a:t>From play to investigation</a:t>
            </a:r>
            <a:br>
              <a:rPr b="1" i="0" lang="en-AU" sz="3200" u="none" cap="none" strike="noStrike">
                <a:solidFill>
                  <a:schemeClr val="accent1"/>
                </a:solidFill>
                <a:latin typeface="Arial"/>
                <a:ea typeface="Arial"/>
                <a:cs typeface="Arial"/>
                <a:sym typeface="Arial"/>
              </a:rPr>
            </a:br>
          </a:p>
        </p:txBody>
      </p:sp>
      <p:sp>
        <p:nvSpPr>
          <p:cNvPr id="101" name="Shape 101"/>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sp>
        <p:nvSpPr>
          <p:cNvPr id="102" name="Shape 102"/>
          <p:cNvSpPr txBox="1"/>
          <p:nvPr/>
        </p:nvSpPr>
        <p:spPr>
          <a:xfrm>
            <a:off x="4550550" y="1174373"/>
            <a:ext cx="4593450" cy="3431709"/>
          </a:xfrm>
          <a:prstGeom prst="rect">
            <a:avLst/>
          </a:prstGeom>
          <a:noFill/>
          <a:ln>
            <a:noFill/>
          </a:ln>
        </p:spPr>
        <p:txBody>
          <a:bodyPr anchorCtr="0" anchor="t" bIns="45700" lIns="91425" rIns="91425" wrap="square" tIns="45700">
            <a:no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What do magnets do?</a:t>
            </a:r>
          </a:p>
          <a:p>
            <a:pPr indent="-342900" lvl="0" marL="342900" marR="0" rtl="0" algn="l">
              <a:lnSpc>
                <a:spcPct val="100000"/>
              </a:lnSpc>
              <a:spcBef>
                <a:spcPts val="60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What things are magnetic? What things aren’t?</a:t>
            </a:r>
          </a:p>
          <a:p>
            <a:pPr indent="-342900" lvl="0" marL="342900" marR="0" rtl="0" algn="l">
              <a:lnSpc>
                <a:spcPct val="100000"/>
              </a:lnSpc>
              <a:spcBef>
                <a:spcPts val="60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How can we tell? </a:t>
            </a:r>
          </a:p>
          <a:p>
            <a:pPr indent="-342900" lvl="0" marL="342900" marR="0" rtl="0" algn="l">
              <a:lnSpc>
                <a:spcPct val="100000"/>
              </a:lnSpc>
              <a:spcBef>
                <a:spcPts val="60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What do we notice? </a:t>
            </a:r>
          </a:p>
          <a:p>
            <a:pPr indent="-342900" lvl="0" marL="342900" marR="0" rtl="0" algn="l">
              <a:lnSpc>
                <a:spcPct val="100000"/>
              </a:lnSpc>
              <a:spcBef>
                <a:spcPts val="60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What is going on? </a:t>
            </a:r>
          </a:p>
          <a:p>
            <a:pPr indent="-342900" lvl="0" marL="342900" marR="0" rtl="0" algn="l">
              <a:lnSpc>
                <a:spcPct val="100000"/>
              </a:lnSpc>
              <a:spcBef>
                <a:spcPts val="60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What happens when we…?</a:t>
            </a:r>
          </a:p>
          <a:p>
            <a:pPr indent="-15240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03" name="Shape 103"/>
          <p:cNvSpPr txBox="1"/>
          <p:nvPr/>
        </p:nvSpPr>
        <p:spPr>
          <a:xfrm>
            <a:off x="384808" y="4330572"/>
            <a:ext cx="8417433" cy="1677382"/>
          </a:xfrm>
          <a:prstGeom prst="rect">
            <a:avLst/>
          </a:prstGeom>
          <a:noFill/>
          <a:ln>
            <a:noFill/>
          </a:ln>
        </p:spPr>
        <p:txBody>
          <a:bodyPr anchorCtr="0" anchor="t" bIns="45700" lIns="91425" rIns="91425" wrap="square" tIns="45700">
            <a:noAutofit/>
          </a:bodyPr>
          <a:lstStyle/>
          <a:p>
            <a:pPr indent="-127000" lvl="0" marL="0" marR="0" rtl="0" algn="l">
              <a:lnSpc>
                <a:spcPct val="115000"/>
              </a:lnSpc>
              <a:spcBef>
                <a:spcPts val="0"/>
              </a:spcBef>
              <a:spcAft>
                <a:spcPts val="0"/>
              </a:spcAft>
              <a:buClr>
                <a:schemeClr val="accent1"/>
              </a:buClr>
              <a:buSzPts val="2000"/>
              <a:buFont typeface="Arial"/>
              <a:buNone/>
            </a:pPr>
            <a:r>
              <a:rPr b="1" i="0" lang="en-AU" sz="2000" u="none" cap="none" strike="noStrike">
                <a:solidFill>
                  <a:schemeClr val="accent1"/>
                </a:solidFill>
                <a:latin typeface="Arial"/>
                <a:ea typeface="Arial"/>
                <a:cs typeface="Arial"/>
                <a:sym typeface="Arial"/>
              </a:rPr>
              <a:t>Science capability – gather and interpret data</a:t>
            </a:r>
          </a:p>
          <a:p>
            <a:pPr indent="-12700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Learners make careful observations and differentiate between observation and inference. </a:t>
            </a:r>
          </a:p>
          <a:p>
            <a:pPr indent="-127000" lvl="0" marL="0" marR="0" rtl="0" algn="l">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They might ask questions such as: What did we see? (observation); What might that mean? (inference); How could we explain what we see? </a:t>
            </a:r>
          </a:p>
        </p:txBody>
      </p:sp>
      <p:pic>
        <p:nvPicPr>
          <p:cNvPr descr="Screen Shot 2017-11-30 at 9.04.37 am.png" id="104" name="Shape 104"/>
          <p:cNvPicPr preferRelativeResize="0"/>
          <p:nvPr/>
        </p:nvPicPr>
        <p:blipFill rotWithShape="1">
          <a:blip r:embed="rId5">
            <a:alphaModFix/>
          </a:blip>
          <a:srcRect b="0" l="0" r="0" t="0"/>
          <a:stretch/>
        </p:blipFill>
        <p:spPr>
          <a:xfrm>
            <a:off x="572642" y="1153317"/>
            <a:ext cx="3828554" cy="30430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572642" y="419354"/>
            <a:ext cx="8229600" cy="1143000"/>
          </a:xfrm>
          <a:prstGeom prst="rect">
            <a:avLst/>
          </a:prstGeom>
          <a:noFill/>
          <a:ln>
            <a:noFill/>
          </a:ln>
        </p:spPr>
        <p:txBody>
          <a:bodyPr anchorCtr="0" anchor="ctr" bIns="45700" lIns="91425" rIns="91425" wrap="square" tIns="45700">
            <a:noAutofit/>
          </a:bodyPr>
          <a:lstStyle/>
          <a:p>
            <a:pPr indent="-50800" lvl="0" marL="0" marR="0" rtl="0" algn="ctr">
              <a:lnSpc>
                <a:spcPct val="100000"/>
              </a:lnSpc>
              <a:spcBef>
                <a:spcPts val="0"/>
              </a:spcBef>
              <a:spcAft>
                <a:spcPts val="0"/>
              </a:spcAft>
              <a:buClr>
                <a:schemeClr val="accent1"/>
              </a:buClr>
              <a:buSzPts val="800"/>
              <a:buFont typeface="Arial"/>
              <a:buNone/>
            </a:pPr>
            <a:r>
              <a:rPr b="1" i="0" lang="en-AU" sz="3200" u="none" cap="none" strike="noStrike">
                <a:solidFill>
                  <a:schemeClr val="accent1"/>
                </a:solidFill>
                <a:latin typeface="Calibri"/>
                <a:ea typeface="Calibri"/>
                <a:cs typeface="Calibri"/>
                <a:sym typeface="Calibri"/>
              </a:rPr>
              <a:t>Magnetic investigations – </a:t>
            </a:r>
            <a:br>
              <a:rPr b="1" i="0" lang="en-AU" sz="3200" u="none" cap="none" strike="noStrike">
                <a:solidFill>
                  <a:schemeClr val="accent1"/>
                </a:solidFill>
                <a:latin typeface="Calibri"/>
                <a:ea typeface="Calibri"/>
                <a:cs typeface="Calibri"/>
                <a:sym typeface="Calibri"/>
              </a:rPr>
            </a:br>
            <a:r>
              <a:rPr b="1" i="0" lang="en-AU" sz="3200" u="none" cap="none" strike="noStrike">
                <a:solidFill>
                  <a:schemeClr val="accent1"/>
                </a:solidFill>
                <a:latin typeface="Calibri"/>
                <a:ea typeface="Calibri"/>
                <a:cs typeface="Calibri"/>
                <a:sym typeface="Calibri"/>
              </a:rPr>
              <a:t>what do we already do?</a:t>
            </a:r>
            <a:br>
              <a:rPr b="0" i="0" lang="en-AU" sz="3200" u="none" cap="none" strike="noStrike">
                <a:solidFill>
                  <a:schemeClr val="accent1"/>
                </a:solidFill>
                <a:latin typeface="Arial"/>
                <a:ea typeface="Arial"/>
                <a:cs typeface="Arial"/>
                <a:sym typeface="Arial"/>
              </a:rPr>
            </a:br>
          </a:p>
        </p:txBody>
      </p:sp>
      <p:sp>
        <p:nvSpPr>
          <p:cNvPr id="111" name="Shape 111"/>
          <p:cNvSpPr txBox="1"/>
          <p:nvPr/>
        </p:nvSpPr>
        <p:spPr>
          <a:xfrm>
            <a:off x="0" y="6492875"/>
            <a:ext cx="5530613" cy="365125"/>
          </a:xfrm>
          <a:prstGeom prst="rect">
            <a:avLst/>
          </a:prstGeom>
          <a:noFill/>
          <a:ln>
            <a:noFill/>
          </a:ln>
        </p:spPr>
        <p:txBody>
          <a:bodyPr anchorCtr="0" anchor="ctr" bIns="45700" lIns="91425" rIns="91425" wrap="square" tIns="45700">
            <a:noAutofit/>
          </a:bodyPr>
          <a:lstStyle/>
          <a:p>
            <a:pPr indent="-15875" lvl="0" marL="0" marR="0" rtl="0" algn="l">
              <a:lnSpc>
                <a:spcPct val="100000"/>
              </a:lnSpc>
              <a:spcBef>
                <a:spcPts val="0"/>
              </a:spcBef>
              <a:spcAft>
                <a:spcPts val="0"/>
              </a:spcAft>
              <a:buClr>
                <a:schemeClr val="accent2"/>
              </a:buClr>
              <a:buSzPts val="250"/>
              <a:buFont typeface="Verdana"/>
              <a:buNone/>
            </a:pPr>
            <a:r>
              <a:rPr b="0" i="0" lang="en-AU" sz="1000" u="none" cap="none" strike="noStrike">
                <a:solidFill>
                  <a:schemeClr val="accent2"/>
                </a:solidFill>
                <a:latin typeface="Verdana"/>
                <a:ea typeface="Verdana"/>
                <a:cs typeface="Verdana"/>
                <a:sym typeface="Verdana"/>
              </a:rPr>
              <a:t>© Copyright. University of Waikato. All Rights Reserved | </a:t>
            </a:r>
            <a:r>
              <a:rPr b="0" i="0" lang="en-AU" sz="1000" u="sng" cap="none" strike="noStrike">
                <a:solidFill>
                  <a:schemeClr val="hlink"/>
                </a:solidFill>
                <a:latin typeface="Verdana"/>
                <a:ea typeface="Verdana"/>
                <a:cs typeface="Verdana"/>
                <a:sym typeface="Verdana"/>
                <a:hlinkClick r:id="rId3"/>
              </a:rPr>
              <a:t>www.sciencelearn.org.nz</a:t>
            </a:r>
          </a:p>
          <a:p>
            <a:pPr indent="-15875" lvl="0" marL="0" marR="0" rtl="0" algn="l">
              <a:lnSpc>
                <a:spcPct val="100000"/>
              </a:lnSpc>
              <a:spcBef>
                <a:spcPts val="0"/>
              </a:spcBef>
              <a:spcAft>
                <a:spcPts val="0"/>
              </a:spcAft>
              <a:buClr>
                <a:schemeClr val="accent2"/>
              </a:buClr>
              <a:buSzPts val="250"/>
              <a:buFont typeface="Calibri"/>
              <a:buNone/>
            </a:pPr>
            <a:r>
              <a:rPr b="0" i="0" lang="en-AU" sz="1000" u="none" cap="none" strike="noStrike">
                <a:solidFill>
                  <a:schemeClr val="dk1"/>
                </a:solidFill>
                <a:latin typeface="Calibri"/>
                <a:ea typeface="Calibri"/>
                <a:cs typeface="Calibri"/>
                <a:sym typeface="Calibri"/>
              </a:rPr>
              <a:t>All images are copyrighted. For further information, please refer to enquiries@sciencelearn.org.nz</a:t>
            </a:r>
            <a:r>
              <a:rPr b="0" i="0" lang="en-AU" sz="1000" u="none" cap="none" strike="noStrike">
                <a:solidFill>
                  <a:schemeClr val="dk1"/>
                </a:solidFill>
                <a:latin typeface="Arial"/>
                <a:ea typeface="Arial"/>
                <a:cs typeface="Arial"/>
                <a:sym typeface="Arial"/>
              </a:rPr>
              <a:t> </a:t>
            </a:r>
          </a:p>
          <a:p>
            <a:pPr indent="-15875" lvl="0" marL="0" marR="0" rtl="0" algn="l">
              <a:lnSpc>
                <a:spcPct val="100000"/>
              </a:lnSpc>
              <a:spcBef>
                <a:spcPts val="0"/>
              </a:spcBef>
              <a:spcAft>
                <a:spcPts val="0"/>
              </a:spcAft>
              <a:buClr>
                <a:schemeClr val="accent2"/>
              </a:buClr>
              <a:buSzPts val="250"/>
              <a:buFont typeface="Verdana"/>
              <a:buNone/>
            </a:pPr>
            <a:r>
              <a:t/>
            </a:r>
            <a:endParaRPr b="0" i="0" sz="1000" u="sng" cap="none" strike="noStrike">
              <a:solidFill>
                <a:schemeClr val="hlink"/>
              </a:solidFill>
              <a:latin typeface="Verdana"/>
              <a:ea typeface="Verdana"/>
              <a:cs typeface="Verdana"/>
              <a:sym typeface="Verdana"/>
              <a:hlinkClick r:id="rId4"/>
            </a:endParaRPr>
          </a:p>
        </p:txBody>
      </p:sp>
      <p:pic>
        <p:nvPicPr>
          <p:cNvPr descr="Screen Shot 2017-11-30 at 9.04.37 am.png" id="112" name="Shape 112"/>
          <p:cNvPicPr preferRelativeResize="0"/>
          <p:nvPr/>
        </p:nvPicPr>
        <p:blipFill rotWithShape="1">
          <a:blip r:embed="rId5">
            <a:alphaModFix/>
          </a:blip>
          <a:srcRect b="0" l="0" r="0" t="0"/>
          <a:stretch/>
        </p:blipFill>
        <p:spPr>
          <a:xfrm>
            <a:off x="1500750" y="1217670"/>
            <a:ext cx="6079967" cy="4832543"/>
          </a:xfrm>
          <a:prstGeom prst="rect">
            <a:avLst/>
          </a:prstGeom>
          <a:noFill/>
          <a:ln>
            <a:noFill/>
          </a:ln>
        </p:spPr>
      </p:pic>
      <p:sp>
        <p:nvSpPr>
          <p:cNvPr id="113" name="Shape 113"/>
          <p:cNvSpPr/>
          <p:nvPr/>
        </p:nvSpPr>
        <p:spPr>
          <a:xfrm>
            <a:off x="6515475" y="1370075"/>
            <a:ext cx="2371950" cy="1193238"/>
          </a:xfrm>
          <a:prstGeom prst="flowChartDocument">
            <a:avLst/>
          </a:prstGeom>
          <a:gradFill>
            <a:gsLst>
              <a:gs pos="0">
                <a:srgbClr val="1A82B0"/>
              </a:gs>
              <a:gs pos="100000">
                <a:srgbClr val="9BD0F6"/>
              </a:gs>
            </a:gsLst>
            <a:lin ang="16200000" scaled="0"/>
          </a:gra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Try to 'attract' different materials </a:t>
            </a:r>
          </a:p>
        </p:txBody>
      </p:sp>
      <p:sp>
        <p:nvSpPr>
          <p:cNvPr id="114" name="Shape 114"/>
          <p:cNvSpPr/>
          <p:nvPr/>
        </p:nvSpPr>
        <p:spPr>
          <a:xfrm>
            <a:off x="2308296" y="4350680"/>
            <a:ext cx="2325448" cy="1978379"/>
          </a:xfrm>
          <a:prstGeom prst="flowChartDocument">
            <a:avLst/>
          </a:prstGeom>
          <a:gradFill>
            <a:gsLst>
              <a:gs pos="0">
                <a:srgbClr val="1A82B0"/>
              </a:gs>
              <a:gs pos="100000">
                <a:srgbClr val="9BD0F6"/>
              </a:gs>
            </a:gsLst>
            <a:lin ang="16200000" scaled="0"/>
          </a:gra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See how strong the force is – e.g. how many paperclips will the magnet pick up?</a:t>
            </a:r>
          </a:p>
        </p:txBody>
      </p:sp>
      <p:sp>
        <p:nvSpPr>
          <p:cNvPr id="115" name="Shape 115"/>
          <p:cNvSpPr/>
          <p:nvPr/>
        </p:nvSpPr>
        <p:spPr>
          <a:xfrm>
            <a:off x="6726325" y="2916850"/>
            <a:ext cx="2161080" cy="3435750"/>
          </a:xfrm>
          <a:prstGeom prst="flowChartDocument">
            <a:avLst/>
          </a:prstGeom>
          <a:gradFill>
            <a:gsLst>
              <a:gs pos="0">
                <a:srgbClr val="1A82B0"/>
              </a:gs>
              <a:gs pos="100000">
                <a:srgbClr val="9BD0F6"/>
              </a:gs>
            </a:gsLst>
            <a:lin ang="16200000" scaled="0"/>
          </a:gra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Make games that use magnets, e.g. ‘fishing’ a paperclip on a string with a magnet</a:t>
            </a:r>
            <a:r>
              <a:rPr lang="en-AU" sz="2000"/>
              <a:t> or</a:t>
            </a:r>
            <a:r>
              <a:rPr b="0" i="0" lang="en-AU" sz="2000" u="none" cap="none" strike="noStrike">
                <a:solidFill>
                  <a:srgbClr val="000000"/>
                </a:solidFill>
                <a:latin typeface="Arial"/>
                <a:ea typeface="Arial"/>
                <a:cs typeface="Arial"/>
                <a:sym typeface="Arial"/>
              </a:rPr>
              <a:t> racing magnet cars by using repulsion.</a:t>
            </a:r>
          </a:p>
        </p:txBody>
      </p:sp>
      <p:sp>
        <p:nvSpPr>
          <p:cNvPr id="116" name="Shape 116"/>
          <p:cNvSpPr/>
          <p:nvPr/>
        </p:nvSpPr>
        <p:spPr>
          <a:xfrm>
            <a:off x="2412482" y="1370070"/>
            <a:ext cx="3851179" cy="2533669"/>
          </a:xfrm>
          <a:prstGeom prst="flowChartDocument">
            <a:avLst/>
          </a:prstGeom>
          <a:gradFill>
            <a:gsLst>
              <a:gs pos="0">
                <a:srgbClr val="1A82B0"/>
              </a:gs>
              <a:gs pos="100000">
                <a:srgbClr val="9BD0F6"/>
              </a:gs>
            </a:gsLst>
            <a:lin ang="16200000" scaled="0"/>
          </a:gra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Devise investigations, e.g. to see if a bigger magnet means it's stronger, or does joining magnets together make them stronger? How far does the force go? </a:t>
            </a:r>
          </a:p>
        </p:txBody>
      </p:sp>
      <p:sp>
        <p:nvSpPr>
          <p:cNvPr id="117" name="Shape 117"/>
          <p:cNvSpPr/>
          <p:nvPr/>
        </p:nvSpPr>
        <p:spPr>
          <a:xfrm>
            <a:off x="345579" y="1370069"/>
            <a:ext cx="1833701" cy="2328842"/>
          </a:xfrm>
          <a:prstGeom prst="flowChartDocument">
            <a:avLst/>
          </a:prstGeom>
          <a:gradFill>
            <a:gsLst>
              <a:gs pos="0">
                <a:srgbClr val="1A82B0"/>
              </a:gs>
              <a:gs pos="100000">
                <a:srgbClr val="9BD0F6"/>
              </a:gs>
            </a:gsLst>
            <a:lin ang="16200000" scaled="0"/>
          </a:gra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Look at different magnets and predict which one is stronger </a:t>
            </a:r>
          </a:p>
        </p:txBody>
      </p:sp>
      <p:sp>
        <p:nvSpPr>
          <p:cNvPr id="118" name="Shape 118"/>
          <p:cNvSpPr/>
          <p:nvPr/>
        </p:nvSpPr>
        <p:spPr>
          <a:xfrm>
            <a:off x="345579" y="4546087"/>
            <a:ext cx="1787584" cy="1806487"/>
          </a:xfrm>
          <a:prstGeom prst="flowChartDocument">
            <a:avLst/>
          </a:prstGeom>
          <a:gradFill>
            <a:gsLst>
              <a:gs pos="0">
                <a:srgbClr val="1A82B0"/>
              </a:gs>
              <a:gs pos="100000">
                <a:srgbClr val="9BD0F6"/>
              </a:gs>
            </a:gsLst>
            <a:lin ang="16200000" scaled="0"/>
          </a:gra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Create </a:t>
            </a:r>
            <a:r>
              <a:rPr lang="en-AU" sz="2000"/>
              <a:t>‘</a:t>
            </a:r>
            <a:r>
              <a:rPr b="0" i="0" lang="en-AU" sz="2000" u="none" cap="none" strike="noStrike">
                <a:solidFill>
                  <a:srgbClr val="000000"/>
                </a:solidFill>
                <a:latin typeface="Arial"/>
                <a:ea typeface="Arial"/>
                <a:cs typeface="Arial"/>
                <a:sym typeface="Arial"/>
              </a:rPr>
              <a:t>magic tricks</a:t>
            </a:r>
            <a:r>
              <a:rPr lang="en-AU" sz="2000"/>
              <a:t>’</a:t>
            </a:r>
            <a:r>
              <a:rPr b="0" i="0" lang="en-AU" sz="2000" u="none" cap="none" strike="noStrike">
                <a:solidFill>
                  <a:srgbClr val="000000"/>
                </a:solidFill>
                <a:latin typeface="Arial"/>
                <a:ea typeface="Arial"/>
                <a:cs typeface="Arial"/>
                <a:sym typeface="Arial"/>
              </a:rPr>
              <a:t> to stimulate curiosity</a:t>
            </a:r>
          </a:p>
        </p:txBody>
      </p:sp>
      <p:sp>
        <p:nvSpPr>
          <p:cNvPr id="119" name="Shape 119"/>
          <p:cNvSpPr/>
          <p:nvPr/>
        </p:nvSpPr>
        <p:spPr>
          <a:xfrm>
            <a:off x="4844608" y="4904821"/>
            <a:ext cx="1670860" cy="1454448"/>
          </a:xfrm>
          <a:prstGeom prst="flowChartDocument">
            <a:avLst/>
          </a:prstGeom>
          <a:gradFill>
            <a:gsLst>
              <a:gs pos="0">
                <a:srgbClr val="1A82B0"/>
              </a:gs>
              <a:gs pos="100000">
                <a:srgbClr val="9BD0F6"/>
              </a:gs>
            </a:gsLst>
            <a:lin ang="16200000" scaled="0"/>
          </a:gradFill>
          <a:ln cap="flat" cmpd="sng" w="9525">
            <a:solidFill>
              <a:srgbClr val="277A9D"/>
            </a:solidFill>
            <a:prstDash val="solid"/>
            <a:round/>
            <a:headEnd len="med" w="med" type="none"/>
            <a:tailEnd len="med" w="med" type="none"/>
          </a:ln>
          <a:effectLst>
            <a:outerShdw blurRad="40000" rotWithShape="0" dir="5400000" dist="23000">
              <a:srgbClr val="000000">
                <a:alpha val="34901"/>
              </a:srgbClr>
            </a:outerShdw>
          </a:effectLst>
        </p:spPr>
        <p:txBody>
          <a:bodyPr anchorCtr="0" anchor="ctr" bIns="45700" lIns="91425" rIns="91425" wrap="square" tIns="45700">
            <a:noAutofit/>
          </a:bodyPr>
          <a:lstStyle/>
          <a:p>
            <a:pPr indent="-12700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000000"/>
                </a:solidFill>
                <a:latin typeface="Arial"/>
                <a:ea typeface="Arial"/>
                <a:cs typeface="Arial"/>
                <a:sym typeface="Arial"/>
              </a:rPr>
              <a:t>See if you  can 'block' the force </a:t>
            </a: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