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Montserrat"/>
      <p:regular r:id="rId15"/>
      <p:bold r:id="rId16"/>
      <p:italic r:id="rId17"/>
      <p:bold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Montserrat-regular.fntdata"/><Relationship Id="rId14" Type="http://schemas.openxmlformats.org/officeDocument/2006/relationships/slide" Target="slides/slide9.xml"/><Relationship Id="rId17" Type="http://schemas.openxmlformats.org/officeDocument/2006/relationships/font" Target="fonts/Montserrat-italic.fntdata"/><Relationship Id="rId16" Type="http://schemas.openxmlformats.org/officeDocument/2006/relationships/font" Target="fonts/Montserrat-bold.fntdata"/><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font" Target="fonts/Montserrat-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635ef25be6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635ef25be6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Review</a:t>
            </a:r>
            <a:r>
              <a:rPr b="1" lang="en-GB"/>
              <a:t> each part of the eye, including function. Focus discussing the function of the retina, optic nerve, and optic disk. </a:t>
            </a:r>
            <a:endParaRPr b="1"/>
          </a:p>
          <a:p>
            <a:pPr indent="0" lvl="0" marL="0" rtl="0" algn="l">
              <a:spcBef>
                <a:spcPts val="0"/>
              </a:spcBef>
              <a:spcAft>
                <a:spcPts val="0"/>
              </a:spcAft>
              <a:buNone/>
            </a:pPr>
            <a:r>
              <a:t/>
            </a:r>
            <a:endParaRPr/>
          </a:p>
          <a:p>
            <a:pPr indent="-298450" lvl="0" marL="457200" rtl="0" algn="l">
              <a:lnSpc>
                <a:spcPct val="150000"/>
              </a:lnSpc>
              <a:spcBef>
                <a:spcPts val="0"/>
              </a:spcBef>
              <a:spcAft>
                <a:spcPts val="0"/>
              </a:spcAft>
              <a:buSzPts val="1100"/>
              <a:buAutoNum type="arabicPeriod"/>
            </a:pPr>
            <a:r>
              <a:rPr lang="en-GB" u="sng">
                <a:solidFill>
                  <a:schemeClr val="dk1"/>
                </a:solidFill>
              </a:rPr>
              <a:t>Sclera</a:t>
            </a:r>
            <a:r>
              <a:rPr lang="en-GB">
                <a:solidFill>
                  <a:schemeClr val="dk1"/>
                </a:solidFill>
              </a:rPr>
              <a:t>: the white part of the eyeball. Covers most of the eyeball, tough. Helps protect eye and maintain shape of eyeball</a:t>
            </a:r>
            <a:endParaRPr u="sng">
              <a:solidFill>
                <a:schemeClr val="dk1"/>
              </a:solidFill>
            </a:endParaRPr>
          </a:p>
          <a:p>
            <a:pPr indent="-298450" lvl="0" marL="457200" rtl="0" algn="l">
              <a:lnSpc>
                <a:spcPct val="150000"/>
              </a:lnSpc>
              <a:spcBef>
                <a:spcPts val="0"/>
              </a:spcBef>
              <a:spcAft>
                <a:spcPts val="0"/>
              </a:spcAft>
              <a:buSzPts val="1100"/>
              <a:buAutoNum type="arabicPeriod"/>
            </a:pPr>
            <a:r>
              <a:rPr lang="en-GB" u="sng">
                <a:solidFill>
                  <a:schemeClr val="dk1"/>
                </a:solidFill>
              </a:rPr>
              <a:t>Iris</a:t>
            </a:r>
            <a:r>
              <a:rPr lang="en-GB">
                <a:solidFill>
                  <a:schemeClr val="dk1"/>
                </a:solidFill>
              </a:rPr>
              <a:t>: the colourful part of the eye - determines what colour our eyes are. Has muscles attached to it which change the size of the pupil to let more or less light in. </a:t>
            </a:r>
            <a:endParaRPr>
              <a:solidFill>
                <a:schemeClr val="dk1"/>
              </a:solidFill>
            </a:endParaRPr>
          </a:p>
          <a:p>
            <a:pPr indent="-298450" lvl="0" marL="457200" rtl="0" algn="l">
              <a:lnSpc>
                <a:spcPct val="150000"/>
              </a:lnSpc>
              <a:spcBef>
                <a:spcPts val="0"/>
              </a:spcBef>
              <a:spcAft>
                <a:spcPts val="0"/>
              </a:spcAft>
              <a:buSzPts val="1100"/>
              <a:buAutoNum type="arabicPeriod"/>
            </a:pPr>
            <a:r>
              <a:rPr lang="en-GB" u="sng">
                <a:solidFill>
                  <a:schemeClr val="dk1"/>
                </a:solidFill>
              </a:rPr>
              <a:t>Cornea</a:t>
            </a:r>
            <a:r>
              <a:rPr lang="en-GB">
                <a:solidFill>
                  <a:schemeClr val="dk1"/>
                </a:solidFill>
              </a:rPr>
              <a:t>: the transparent front part of the sclera, sits in front of the iris. Helps the eye focus as light comes through it. </a:t>
            </a:r>
            <a:endParaRPr>
              <a:solidFill>
                <a:schemeClr val="dk1"/>
              </a:solidFill>
            </a:endParaRPr>
          </a:p>
          <a:p>
            <a:pPr indent="-298450" lvl="0" marL="457200" rtl="0" algn="l">
              <a:lnSpc>
                <a:spcPct val="150000"/>
              </a:lnSpc>
              <a:spcBef>
                <a:spcPts val="0"/>
              </a:spcBef>
              <a:spcAft>
                <a:spcPts val="0"/>
              </a:spcAft>
              <a:buSzPts val="1100"/>
              <a:buAutoNum type="arabicPeriod"/>
            </a:pPr>
            <a:r>
              <a:rPr lang="en-GB" u="sng">
                <a:solidFill>
                  <a:schemeClr val="dk1"/>
                </a:solidFill>
              </a:rPr>
              <a:t>Pupil</a:t>
            </a:r>
            <a:r>
              <a:rPr lang="en-GB">
                <a:solidFill>
                  <a:schemeClr val="dk1"/>
                </a:solidFill>
              </a:rPr>
              <a:t>: black circle in the middle of the iris through which light enters the eye. Like a hole, or an opening in the iris. Can get bigger or smaller to let more or less light in. </a:t>
            </a:r>
            <a:endParaRPr>
              <a:solidFill>
                <a:schemeClr val="dk1"/>
              </a:solidFill>
            </a:endParaRPr>
          </a:p>
          <a:p>
            <a:pPr indent="-298450" lvl="0" marL="457200" rtl="0" algn="l">
              <a:lnSpc>
                <a:spcPct val="150000"/>
              </a:lnSpc>
              <a:spcBef>
                <a:spcPts val="0"/>
              </a:spcBef>
              <a:spcAft>
                <a:spcPts val="0"/>
              </a:spcAft>
              <a:buSzPts val="1100"/>
              <a:buAutoNum type="arabicPeriod"/>
            </a:pPr>
            <a:r>
              <a:rPr lang="en-GB" u="sng"/>
              <a:t>Lens</a:t>
            </a:r>
            <a:r>
              <a:rPr lang="en-GB"/>
              <a:t>: behind the pupil and iris, clear and colourless. Focuses light rays on the back of the eyeball - the retina. The lens changes shape to view things up close or far away.</a:t>
            </a:r>
            <a:endParaRPr/>
          </a:p>
          <a:p>
            <a:pPr indent="-298450" lvl="0" marL="457200" rtl="0" algn="l">
              <a:lnSpc>
                <a:spcPct val="150000"/>
              </a:lnSpc>
              <a:spcBef>
                <a:spcPts val="0"/>
              </a:spcBef>
              <a:spcAft>
                <a:spcPts val="0"/>
              </a:spcAft>
              <a:buSzPts val="1100"/>
              <a:buAutoNum type="arabicPeriod"/>
            </a:pPr>
            <a:r>
              <a:rPr lang="en-GB" u="sng"/>
              <a:t>Retina</a:t>
            </a:r>
            <a:r>
              <a:rPr lang="en-GB"/>
              <a:t>: at the back of the eye, contains millions of light cells called rods and cones. Turns the light into nerve signals and sends them to the brain through the optic nerve, so the brain can understand what we are seeing.</a:t>
            </a:r>
            <a:endParaRPr/>
          </a:p>
          <a:p>
            <a:pPr indent="-298450" lvl="0" marL="457200" rtl="0" algn="l">
              <a:lnSpc>
                <a:spcPct val="150000"/>
              </a:lnSpc>
              <a:spcBef>
                <a:spcPts val="0"/>
              </a:spcBef>
              <a:spcAft>
                <a:spcPts val="0"/>
              </a:spcAft>
              <a:buSzPts val="1100"/>
              <a:buAutoNum type="arabicPeriod"/>
            </a:pPr>
            <a:r>
              <a:rPr lang="en-GB" u="sng"/>
              <a:t>Optic Nerve</a:t>
            </a:r>
            <a:r>
              <a:rPr lang="en-GB"/>
              <a:t>: sends information from the eye to the brain.</a:t>
            </a:r>
            <a:endParaRPr/>
          </a:p>
          <a:p>
            <a:pPr indent="-298450" lvl="0" marL="457200" rtl="0" algn="l">
              <a:lnSpc>
                <a:spcPct val="150000"/>
              </a:lnSpc>
              <a:spcBef>
                <a:spcPts val="0"/>
              </a:spcBef>
              <a:spcAft>
                <a:spcPts val="0"/>
              </a:spcAft>
              <a:buSzPts val="1100"/>
              <a:buAutoNum type="arabicPeriod"/>
            </a:pPr>
            <a:r>
              <a:rPr lang="en-GB" u="sng"/>
              <a:t>Optic Disk</a:t>
            </a:r>
            <a:r>
              <a:rPr lang="en-GB"/>
              <a:t>: </a:t>
            </a:r>
            <a:r>
              <a:rPr lang="en-GB">
                <a:solidFill>
                  <a:schemeClr val="dk1"/>
                </a:solidFill>
              </a:rPr>
              <a:t>where the optic nerve “plugs in” to the retina (in other words, the optic disk is the front surface of the optic nerve).  </a:t>
            </a:r>
            <a:r>
              <a:rPr lang="en-GB" sz="1200">
                <a:solidFill>
                  <a:schemeClr val="dk1"/>
                </a:solidFill>
                <a:latin typeface="Comic Sans MS"/>
                <a:ea typeface="Comic Sans MS"/>
                <a:cs typeface="Comic Sans MS"/>
                <a:sym typeface="Comic Sans MS"/>
              </a:rPr>
              <a:t>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7ca7153a6c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7ca7153a6c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t>Who remembers the optic disk? </a:t>
            </a:r>
            <a:endParaRPr/>
          </a:p>
          <a:p>
            <a:pPr indent="0" lvl="0" marL="0" rtl="0" algn="l">
              <a:spcBef>
                <a:spcPts val="0"/>
              </a:spcBef>
              <a:spcAft>
                <a:spcPts val="0"/>
              </a:spcAft>
              <a:buNone/>
            </a:pPr>
            <a:r>
              <a:rPr lang="en-GB"/>
              <a:t>Optic disk = where the optic nerve “plugs in” to the retina </a:t>
            </a:r>
            <a:br>
              <a:rPr lang="en-GB"/>
            </a:br>
            <a:r>
              <a:rPr lang="en-GB"/>
              <a:t> </a:t>
            </a:r>
            <a:endParaRPr/>
          </a:p>
          <a:p>
            <a:pPr indent="-298450" lvl="0" marL="457200" rtl="0" algn="l">
              <a:spcBef>
                <a:spcPts val="0"/>
              </a:spcBef>
              <a:spcAft>
                <a:spcPts val="0"/>
              </a:spcAft>
              <a:buSzPts val="1100"/>
              <a:buChar char="●"/>
            </a:pPr>
            <a:r>
              <a:rPr lang="en-GB"/>
              <a:t>The rod and cone cells in the retina convert the light to electrical signals to go to our brain. However, there are no rod and cone cells at the optic disk. </a:t>
            </a:r>
            <a:br>
              <a:rPr lang="en-GB"/>
            </a:br>
            <a:endParaRPr/>
          </a:p>
          <a:p>
            <a:pPr indent="-298450" lvl="0" marL="457200" rtl="0" algn="l">
              <a:spcBef>
                <a:spcPts val="0"/>
              </a:spcBef>
              <a:spcAft>
                <a:spcPts val="0"/>
              </a:spcAft>
              <a:buSzPts val="1100"/>
              <a:buChar char="●"/>
            </a:pPr>
            <a:r>
              <a:rPr lang="en-GB"/>
              <a:t>What does this mean? </a:t>
            </a:r>
            <a:endParaRPr/>
          </a:p>
          <a:p>
            <a:pPr indent="-298450" lvl="1" marL="914400" rtl="0" algn="l">
              <a:spcBef>
                <a:spcPts val="0"/>
              </a:spcBef>
              <a:spcAft>
                <a:spcPts val="0"/>
              </a:spcAft>
              <a:buSzPts val="1100"/>
              <a:buChar char="○"/>
            </a:pPr>
            <a:r>
              <a:rPr lang="en-GB"/>
              <a:t>This means that the area of your optic disk doesn’t give your brain any visual information; no light signals go to the brain from the optic disk. </a:t>
            </a:r>
            <a:endParaRPr/>
          </a:p>
          <a:p>
            <a:pPr indent="-298450" lvl="1" marL="914400" rtl="0" algn="l">
              <a:spcBef>
                <a:spcPts val="0"/>
              </a:spcBef>
              <a:spcAft>
                <a:spcPts val="0"/>
              </a:spcAft>
              <a:buSzPts val="1100"/>
              <a:buChar char="○"/>
            </a:pPr>
            <a:r>
              <a:rPr lang="en-GB"/>
              <a:t>When we look at something, and the light from it falls directly on our optic disk, no signals go to the brain so we can’t see it.</a:t>
            </a:r>
            <a:br>
              <a:rPr lang="en-GB"/>
            </a:br>
            <a:endParaRPr/>
          </a:p>
          <a:p>
            <a:pPr indent="-298450" lvl="0" marL="457200" rtl="0" algn="l">
              <a:spcBef>
                <a:spcPts val="0"/>
              </a:spcBef>
              <a:spcAft>
                <a:spcPts val="0"/>
              </a:spcAft>
              <a:buSzPts val="1100"/>
              <a:buChar char="●"/>
            </a:pPr>
            <a:r>
              <a:rPr lang="en-GB"/>
              <a:t>How come you don’t usually notice this!? Because our clever brain “fills in the gaps”! Let’s see an example of this (next exercise). </a:t>
            </a:r>
            <a:endParaRPr/>
          </a:p>
          <a:p>
            <a:pPr indent="-298450" lvl="0" marL="457200" rtl="0" algn="l">
              <a:spcBef>
                <a:spcPts val="0"/>
              </a:spcBef>
              <a:spcAft>
                <a:spcPts val="0"/>
              </a:spcAft>
              <a:buSzPts val="1100"/>
              <a:buChar char="●"/>
            </a:pPr>
            <a:r>
              <a:rPr lang="en-GB"/>
              <a:t>The concept of the blind spot may be difficult to grasp for some children.</a:t>
            </a:r>
            <a:endParaRPr/>
          </a:p>
          <a:p>
            <a:pPr indent="0" lvl="0" marL="0" rtl="0" algn="ctr">
              <a:lnSpc>
                <a:spcPct val="115000"/>
              </a:lnSpc>
              <a:spcBef>
                <a:spcPts val="0"/>
              </a:spcBef>
              <a:spcAft>
                <a:spcPts val="0"/>
              </a:spcAft>
              <a:buClr>
                <a:schemeClr val="dk1"/>
              </a:buClr>
              <a:buSzPts val="1100"/>
              <a:buFont typeface="Arial"/>
              <a:buNone/>
            </a:pPr>
            <a:r>
              <a:t/>
            </a:r>
            <a:endParaRPr sz="1400">
              <a:solidFill>
                <a:schemeClr val="dk1"/>
              </a:solidFill>
              <a:latin typeface="Comic Sans MS"/>
              <a:ea typeface="Comic Sans MS"/>
              <a:cs typeface="Comic Sans MS"/>
              <a:sym typeface="Comic Sans MS"/>
            </a:endParaRPr>
          </a:p>
          <a:p>
            <a:pPr indent="0" lvl="0" marL="0" rtl="0" algn="l">
              <a:spcBef>
                <a:spcPts val="1600"/>
              </a:spcBef>
              <a:spcAft>
                <a:spcPts val="0"/>
              </a:spcAft>
              <a:buNone/>
            </a:pPr>
            <a:r>
              <a:t/>
            </a:r>
            <a:endParaRPr sz="1200">
              <a:solidFill>
                <a:srgbClr val="222222"/>
              </a:solidFill>
              <a:highlight>
                <a:srgbClr val="FFFFFF"/>
              </a:highlight>
            </a:endParaRPr>
          </a:p>
          <a:p>
            <a:pPr indent="0" lvl="0" marL="0" rtl="0" algn="l">
              <a:spcBef>
                <a:spcPts val="0"/>
              </a:spcBef>
              <a:spcAft>
                <a:spcPts val="0"/>
              </a:spcAft>
              <a:buNone/>
            </a:pPr>
            <a:r>
              <a:t/>
            </a:r>
            <a:endParaRPr sz="1200">
              <a:solidFill>
                <a:srgbClr val="222222"/>
              </a:solidFill>
              <a:highlight>
                <a:srgbClr val="FFFFFF"/>
              </a:highlight>
            </a:endParaRPr>
          </a:p>
          <a:p>
            <a:pPr indent="0" lvl="0" marL="0" rtl="0" algn="l">
              <a:spcBef>
                <a:spcPts val="0"/>
              </a:spcBef>
              <a:spcAft>
                <a:spcPts val="0"/>
              </a:spcAft>
              <a:buNone/>
            </a:pPr>
            <a:r>
              <a:t/>
            </a:r>
            <a:endParaRPr sz="1200">
              <a:solidFill>
                <a:srgbClr val="222222"/>
              </a:solidFill>
              <a:highlight>
                <a:srgbClr val="FFFFFF"/>
              </a:highlight>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7cb48306de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7cb48306de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GB"/>
              <a:t>Explain to the children that they are going to do an activity to find their blind spot. </a:t>
            </a:r>
            <a:endParaRPr/>
          </a:p>
          <a:p>
            <a:pPr indent="-228600" lvl="0" marL="0" rtl="0" algn="l">
              <a:lnSpc>
                <a:spcPct val="100000"/>
              </a:lnSpc>
              <a:spcBef>
                <a:spcPts val="1200"/>
              </a:spcBef>
              <a:spcAft>
                <a:spcPts val="0"/>
              </a:spcAft>
              <a:buClr>
                <a:schemeClr val="dk1"/>
              </a:buClr>
              <a:buSzPts val="1100"/>
              <a:buFont typeface="Arial"/>
              <a:buNone/>
            </a:pPr>
            <a:r>
              <a:rPr lang="en-GB">
                <a:solidFill>
                  <a:schemeClr val="dk1"/>
                </a:solidFill>
              </a:rPr>
              <a:t>·</a:t>
            </a:r>
            <a:r>
              <a:rPr lang="en-GB" sz="700">
                <a:solidFill>
                  <a:schemeClr val="dk1"/>
                </a:solidFill>
                <a:latin typeface="Times New Roman"/>
                <a:ea typeface="Times New Roman"/>
                <a:cs typeface="Times New Roman"/>
                <a:sym typeface="Times New Roman"/>
              </a:rPr>
              <a:t>      </a:t>
            </a:r>
            <a:r>
              <a:rPr lang="en-GB" sz="700">
                <a:solidFill>
                  <a:schemeClr val="dk1"/>
                </a:solidFill>
                <a:latin typeface="Times New Roman"/>
                <a:ea typeface="Times New Roman"/>
                <a:cs typeface="Times New Roman"/>
                <a:sym typeface="Times New Roman"/>
              </a:rPr>
              <a:t> </a:t>
            </a:r>
            <a:r>
              <a:rPr lang="en-GB">
                <a:solidFill>
                  <a:schemeClr val="dk1"/>
                </a:solidFill>
              </a:rPr>
              <a:t>S</a:t>
            </a:r>
            <a:r>
              <a:rPr lang="en-GB">
                <a:solidFill>
                  <a:schemeClr val="dk1"/>
                </a:solidFill>
              </a:rPr>
              <a:t>tudents can complete this activity individually or in pairs.</a:t>
            </a:r>
            <a:endParaRPr>
              <a:solidFill>
                <a:schemeClr val="dk1"/>
              </a:solidFill>
            </a:endParaRPr>
          </a:p>
          <a:p>
            <a:pPr indent="-228600" lvl="0" marL="0" rtl="0" algn="l">
              <a:lnSpc>
                <a:spcPct val="100000"/>
              </a:lnSpc>
              <a:spcBef>
                <a:spcPts val="1200"/>
              </a:spcBef>
              <a:spcAft>
                <a:spcPts val="0"/>
              </a:spcAft>
              <a:buClr>
                <a:schemeClr val="dk1"/>
              </a:buClr>
              <a:buSzPts val="1100"/>
              <a:buFont typeface="Arial"/>
              <a:buNone/>
            </a:pPr>
            <a:r>
              <a:rPr lang="en-GB">
                <a:solidFill>
                  <a:schemeClr val="dk1"/>
                </a:solidFill>
              </a:rPr>
              <a:t>·</a:t>
            </a:r>
            <a:r>
              <a:rPr lang="en-GB" sz="700">
                <a:solidFill>
                  <a:schemeClr val="dk1"/>
                </a:solidFill>
                <a:latin typeface="Times New Roman"/>
                <a:ea typeface="Times New Roman"/>
                <a:cs typeface="Times New Roman"/>
                <a:sym typeface="Times New Roman"/>
              </a:rPr>
              <a:t>       </a:t>
            </a:r>
            <a:r>
              <a:rPr lang="en-GB">
                <a:solidFill>
                  <a:schemeClr val="dk1"/>
                </a:solidFill>
              </a:rPr>
              <a:t>It may be easier to complete steps 1-3 as a class.</a:t>
            </a:r>
            <a:endParaRPr>
              <a:solidFill>
                <a:schemeClr val="dk1"/>
              </a:solidFill>
            </a:endParaRPr>
          </a:p>
          <a:p>
            <a:pPr indent="-228600" lvl="0" marL="0" rtl="0" algn="l">
              <a:lnSpc>
                <a:spcPct val="100000"/>
              </a:lnSpc>
              <a:spcBef>
                <a:spcPts val="1200"/>
              </a:spcBef>
              <a:spcAft>
                <a:spcPts val="0"/>
              </a:spcAft>
              <a:buNone/>
            </a:pPr>
            <a:r>
              <a:rPr lang="en-GB">
                <a:solidFill>
                  <a:schemeClr val="dk1"/>
                </a:solidFill>
              </a:rPr>
              <a:t>·</a:t>
            </a:r>
            <a:r>
              <a:rPr lang="en-GB" sz="700">
                <a:solidFill>
                  <a:schemeClr val="dk1"/>
                </a:solidFill>
                <a:latin typeface="Times New Roman"/>
                <a:ea typeface="Times New Roman"/>
                <a:cs typeface="Times New Roman"/>
                <a:sym typeface="Times New Roman"/>
              </a:rPr>
              <a:t>       </a:t>
            </a:r>
            <a:r>
              <a:rPr lang="en-GB">
                <a:solidFill>
                  <a:schemeClr val="dk1"/>
                </a:solidFill>
              </a:rPr>
              <a:t>Once the activity is completed, discuss the results as a class.</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Equipment needed per student</a:t>
            </a:r>
            <a:endParaRPr/>
          </a:p>
          <a:p>
            <a:pPr indent="-298450" lvl="0" marL="457200" rtl="0" algn="l">
              <a:spcBef>
                <a:spcPts val="0"/>
              </a:spcBef>
              <a:spcAft>
                <a:spcPts val="0"/>
              </a:spcAft>
              <a:buSzPts val="1100"/>
              <a:buChar char="●"/>
            </a:pPr>
            <a:r>
              <a:rPr lang="en-GB"/>
              <a:t>1 piece of A4 paper</a:t>
            </a:r>
            <a:endParaRPr/>
          </a:p>
          <a:p>
            <a:pPr indent="-298450" lvl="0" marL="457200" rtl="0" algn="l">
              <a:spcBef>
                <a:spcPts val="0"/>
              </a:spcBef>
              <a:spcAft>
                <a:spcPts val="0"/>
              </a:spcAft>
              <a:buSzPts val="1100"/>
              <a:buChar char="●"/>
            </a:pPr>
            <a:r>
              <a:rPr lang="en-GB"/>
              <a:t>Black pen</a:t>
            </a:r>
            <a:endParaRPr/>
          </a:p>
          <a:p>
            <a:pPr indent="-298450" lvl="0" marL="457200" rtl="0" algn="l">
              <a:spcBef>
                <a:spcPts val="0"/>
              </a:spcBef>
              <a:spcAft>
                <a:spcPts val="0"/>
              </a:spcAft>
              <a:buSzPts val="1100"/>
              <a:buChar char="●"/>
            </a:pPr>
            <a:r>
              <a:rPr lang="en-GB"/>
              <a:t>Ruler</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u="sng"/>
              <a:t>Instructions Part 1:</a:t>
            </a:r>
            <a:endParaRPr u="sng"/>
          </a:p>
          <a:p>
            <a:pPr indent="-298450" lvl="0" marL="457200" rtl="0" algn="l">
              <a:lnSpc>
                <a:spcPct val="115000"/>
              </a:lnSpc>
              <a:spcBef>
                <a:spcPts val="0"/>
              </a:spcBef>
              <a:spcAft>
                <a:spcPts val="0"/>
              </a:spcAft>
              <a:buClr>
                <a:schemeClr val="dk1"/>
              </a:buClr>
              <a:buSzPts val="1100"/>
              <a:buAutoNum type="arabicPeriod"/>
            </a:pPr>
            <a:r>
              <a:rPr lang="en-GB">
                <a:solidFill>
                  <a:schemeClr val="dk1"/>
                </a:solidFill>
              </a:rPr>
              <a:t>Fold the piece of A4 paper in half (so it’s A5 size), then fold in half again the same way, so you have a long, narrow piece of paper, as in the picture above.</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GB">
                <a:solidFill>
                  <a:schemeClr val="dk1"/>
                </a:solidFill>
              </a:rPr>
              <a:t>Draw a 1cm circle on the left side of the paper. </a:t>
            </a:r>
            <a:endParaRPr>
              <a:solidFill>
                <a:schemeClr val="dk1"/>
              </a:solidFill>
            </a:endParaRPr>
          </a:p>
          <a:p>
            <a:pPr indent="0" lvl="0" marL="457200" rtl="0" algn="l">
              <a:lnSpc>
                <a:spcPct val="115000"/>
              </a:lnSpc>
              <a:spcBef>
                <a:spcPts val="0"/>
              </a:spcBef>
              <a:spcAft>
                <a:spcPts val="0"/>
              </a:spcAft>
              <a:buNone/>
            </a:pPr>
            <a:r>
              <a:rPr lang="en-GB">
                <a:solidFill>
                  <a:schemeClr val="dk1"/>
                </a:solidFill>
              </a:rPr>
              <a:t>Measure 7cm to the right, then draw a 1cm cross.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GB">
                <a:solidFill>
                  <a:schemeClr val="dk1"/>
                </a:solidFill>
              </a:rPr>
              <a:t>Hold the paper so the cross is on the </a:t>
            </a:r>
            <a:r>
              <a:rPr b="1" lang="en-GB" u="sng">
                <a:solidFill>
                  <a:schemeClr val="dk1"/>
                </a:solidFill>
              </a:rPr>
              <a:t>RIGHT</a:t>
            </a:r>
            <a:r>
              <a:rPr lang="en-GB">
                <a:solidFill>
                  <a:schemeClr val="dk1"/>
                </a:solidFill>
              </a:rPr>
              <a:t> side, an arm’s length away from your nose. </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GB">
                <a:solidFill>
                  <a:schemeClr val="dk1"/>
                </a:solidFill>
              </a:rPr>
              <a:t>Close your RIGHT eye</a:t>
            </a:r>
            <a:r>
              <a:rPr lang="en-GB">
                <a:solidFill>
                  <a:schemeClr val="dk1"/>
                </a:solidFill>
              </a:rPr>
              <a:t> and </a:t>
            </a:r>
            <a:r>
              <a:rPr b="1" lang="en-GB">
                <a:solidFill>
                  <a:schemeClr val="dk1"/>
                </a:solidFill>
              </a:rPr>
              <a:t>look at the cross with your LEFT eye.</a:t>
            </a:r>
            <a:r>
              <a:rPr lang="en-GB">
                <a:solidFill>
                  <a:schemeClr val="dk1"/>
                </a:solidFill>
              </a:rPr>
              <a:t> </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GB">
                <a:solidFill>
                  <a:schemeClr val="dk1"/>
                </a:solidFill>
              </a:rPr>
              <a:t>Move the paper </a:t>
            </a:r>
            <a:r>
              <a:rPr b="1" lang="en-GB">
                <a:solidFill>
                  <a:schemeClr val="dk1"/>
                </a:solidFill>
              </a:rPr>
              <a:t>very slowly </a:t>
            </a:r>
            <a:r>
              <a:rPr lang="en-GB">
                <a:solidFill>
                  <a:schemeClr val="dk1"/>
                </a:solidFill>
              </a:rPr>
              <a:t> towards your nose. Make sure you keep looking at the cross.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GB">
                <a:solidFill>
                  <a:schemeClr val="dk1"/>
                </a:solidFill>
              </a:rPr>
              <a:t>You will find that the dot disappears then reappears as you move the paper towards you! </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GB">
                <a:solidFill>
                  <a:schemeClr val="dk1"/>
                </a:solidFill>
              </a:rPr>
              <a:t>Repeat for the other eye: turn the paper so the cross is on the left, and cover your left eye. </a:t>
            </a:r>
            <a:endParaRPr sz="800"/>
          </a:p>
          <a:p>
            <a:pPr indent="0" lvl="0" marL="0" rtl="0" algn="l">
              <a:spcBef>
                <a:spcPts val="0"/>
              </a:spcBef>
              <a:spcAft>
                <a:spcPts val="0"/>
              </a:spcAft>
              <a:buNone/>
            </a:pPr>
            <a:r>
              <a:t/>
            </a:r>
            <a:endParaRPr/>
          </a:p>
          <a:p>
            <a:pPr indent="0" lvl="0" marL="0" rtl="0" algn="l">
              <a:spcBef>
                <a:spcPts val="0"/>
              </a:spcBef>
              <a:spcAft>
                <a:spcPts val="0"/>
              </a:spcAft>
              <a:buNone/>
            </a:pPr>
            <a:r>
              <a:rPr lang="en-GB"/>
              <a:t>Explanation: the dot disappears for a brief moment - this is when the light is falling on their optic disk. No signals are going to their brain so the brain thinks there is nothing there. When the light stops falling on their optic disk, they can see the dot again. </a:t>
            </a:r>
            <a:endParaRPr/>
          </a:p>
          <a:p>
            <a:pPr indent="0" lvl="0" marL="0" rtl="0" algn="l">
              <a:spcBef>
                <a:spcPts val="0"/>
              </a:spcBef>
              <a:spcAft>
                <a:spcPts val="0"/>
              </a:spcAft>
              <a:buNone/>
            </a:pPr>
            <a:r>
              <a:t/>
            </a:r>
            <a:endParaRPr/>
          </a:p>
          <a:p>
            <a:pPr indent="0" lvl="0" marL="0" rtl="0" algn="l">
              <a:lnSpc>
                <a:spcPct val="115000"/>
              </a:lnSpc>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7cb48306de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7cb48306de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chemeClr val="dk1"/>
                </a:solidFill>
              </a:rPr>
              <a:t>PART TWO</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GB">
                <a:solidFill>
                  <a:schemeClr val="dk1"/>
                </a:solidFill>
              </a:rPr>
              <a:t>Draw a line straight through the circle and cross as shown. </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GB">
                <a:solidFill>
                  <a:schemeClr val="dk1"/>
                </a:solidFill>
              </a:rPr>
              <a:t>Repeat Part One. You will find that even when you can’t see the circle, the line appears to have no gaps. </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b="1" i="1" lang="en-GB">
                <a:solidFill>
                  <a:schemeClr val="dk1"/>
                </a:solidFill>
              </a:rPr>
              <a:t>What’s going on? </a:t>
            </a:r>
            <a:endParaRPr b="1" i="1">
              <a:solidFill>
                <a:schemeClr val="dk1"/>
              </a:solidFill>
            </a:endParaRPr>
          </a:p>
          <a:p>
            <a:pPr indent="0" lvl="0" marL="0" rtl="0" algn="l">
              <a:lnSpc>
                <a:spcPct val="115000"/>
              </a:lnSpc>
              <a:spcBef>
                <a:spcPts val="0"/>
              </a:spcBef>
              <a:spcAft>
                <a:spcPts val="0"/>
              </a:spcAft>
              <a:buNone/>
            </a:pPr>
            <a:r>
              <a:rPr lang="en-GB">
                <a:solidFill>
                  <a:schemeClr val="dk1"/>
                </a:solidFill>
              </a:rPr>
              <a:t>This is an example of your brain “filling in the gaps”. When the light hits your blind spot and the dot disappears, your brain assumes that the line is unbroken and fills in the piece of the line where the dot would be, so even though you can’t see the dot, the line seems to continue. The brain is very good at filling in gaps from your blind spot and usually this is helpful, as it would be very annoying to notice your blind spot all the time. </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rPr>
              <a:t>Discuss results as a class.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7cb48306de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7cb48306de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b="1"/>
          </a:p>
          <a:p>
            <a:pPr indent="-298450" lvl="0" marL="457200" rtl="0" algn="l">
              <a:lnSpc>
                <a:spcPct val="115000"/>
              </a:lnSpc>
              <a:spcBef>
                <a:spcPts val="1600"/>
              </a:spcBef>
              <a:spcAft>
                <a:spcPts val="0"/>
              </a:spcAft>
              <a:buClr>
                <a:schemeClr val="dk1"/>
              </a:buClr>
              <a:buSzPts val="1100"/>
              <a:buChar char="●"/>
            </a:pPr>
            <a:r>
              <a:rPr lang="en-GB"/>
              <a:t>Because our eyes are in slightly different positions, they actually see two slightly different images. Our brain is really good at combining these two images into one 3-D image. </a:t>
            </a:r>
            <a:endParaRPr/>
          </a:p>
          <a:p>
            <a:pPr indent="-298450" lvl="0" marL="457200" rtl="0" algn="l">
              <a:lnSpc>
                <a:spcPct val="115000"/>
              </a:lnSpc>
              <a:spcBef>
                <a:spcPts val="0"/>
              </a:spcBef>
              <a:spcAft>
                <a:spcPts val="0"/>
              </a:spcAft>
              <a:buClr>
                <a:schemeClr val="dk1"/>
              </a:buClr>
              <a:buSzPts val="1100"/>
              <a:buChar char="●"/>
            </a:pPr>
            <a:r>
              <a:rPr lang="en-GB"/>
              <a:t>However, when looking at something with both eyes, most people see the image from one eye more than the other. This is your dominant eye; the eye that we prefer to use, and which sends slightly more information to the brain about what we are seeing.</a:t>
            </a:r>
            <a:endParaRPr/>
          </a:p>
          <a:p>
            <a:pPr indent="-298450" lvl="0" marL="457200" rtl="0" algn="l">
              <a:lnSpc>
                <a:spcPct val="115000"/>
              </a:lnSpc>
              <a:spcBef>
                <a:spcPts val="0"/>
              </a:spcBef>
              <a:spcAft>
                <a:spcPts val="0"/>
              </a:spcAft>
              <a:buClr>
                <a:schemeClr val="dk1"/>
              </a:buClr>
              <a:buSzPts val="1100"/>
              <a:buChar char="●"/>
            </a:pPr>
            <a:r>
              <a:rPr lang="en-GB"/>
              <a:t>Having a dominant eye is like being left or right-handed. People can be right-eye dominant, left-eye dominant, or neither. 80% people are right-eye dominant, 10% left, 10% neither. Your dominant eye is not necessarily the same as your dominant hand. </a:t>
            </a:r>
            <a:endParaRPr/>
          </a:p>
          <a:p>
            <a:pPr indent="0" lvl="0" marL="0" rtl="0" algn="l">
              <a:lnSpc>
                <a:spcPct val="115000"/>
              </a:lnSpc>
              <a:spcBef>
                <a:spcPts val="1200"/>
              </a:spcBef>
              <a:spcAft>
                <a:spcPts val="0"/>
              </a:spcAft>
              <a:buNone/>
            </a:pPr>
            <a:r>
              <a:t/>
            </a:r>
            <a:endParaRPr/>
          </a:p>
          <a:p>
            <a:pPr indent="0" lvl="0" marL="0" rtl="0" algn="l">
              <a:lnSpc>
                <a:spcPct val="115000"/>
              </a:lnSpc>
              <a:spcBef>
                <a:spcPts val="1600"/>
              </a:spcBef>
              <a:spcAft>
                <a:spcPts val="0"/>
              </a:spcAft>
              <a:buClr>
                <a:schemeClr val="dk1"/>
              </a:buClr>
              <a:buSzPts val="1100"/>
              <a:buFont typeface="Arial"/>
              <a:buNone/>
            </a:pPr>
            <a:r>
              <a:t/>
            </a:r>
            <a:endParaRPr>
              <a:solidFill>
                <a:schemeClr val="dk1"/>
              </a:solidFill>
              <a:highlight>
                <a:srgbClr val="F8F8F8"/>
              </a:highlight>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highlight>
                <a:srgbClr val="F8F8F8"/>
              </a:highlight>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7ca7153a6c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7ca7153a6c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Students can complete this activity individually or in pairs.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Demonstrate first.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Student instructions</a:t>
            </a:r>
            <a:endParaRPr/>
          </a:p>
          <a:p>
            <a:pPr indent="-298450" lvl="0" marL="457200" rtl="0" algn="l">
              <a:spcBef>
                <a:spcPts val="0"/>
              </a:spcBef>
              <a:spcAft>
                <a:spcPts val="0"/>
              </a:spcAft>
              <a:buSzPts val="1100"/>
              <a:buAutoNum type="arabicPeriod"/>
            </a:pPr>
            <a:r>
              <a:rPr lang="en-GB"/>
              <a:t>Make a triangle with your index fingers and thumbs as in the photo - make sure the triangle is small. </a:t>
            </a:r>
            <a:endParaRPr/>
          </a:p>
          <a:p>
            <a:pPr indent="-298450" lvl="0" marL="457200" rtl="0" algn="l">
              <a:spcBef>
                <a:spcPts val="0"/>
              </a:spcBef>
              <a:spcAft>
                <a:spcPts val="0"/>
              </a:spcAft>
              <a:buSzPts val="1100"/>
              <a:buAutoNum type="arabicPeriod"/>
            </a:pPr>
            <a:r>
              <a:rPr lang="en-GB"/>
              <a:t>Hold your arms out straight in front of you, as far away as possible</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GB">
                <a:solidFill>
                  <a:schemeClr val="dk1"/>
                </a:solidFill>
              </a:rPr>
              <a:t>With both eyes open, look through the triangle at an object in the distance (at least 3m away). Make sure the object is in the centre of the triangle.</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GB">
                <a:solidFill>
                  <a:schemeClr val="dk1"/>
                </a:solidFill>
              </a:rPr>
              <a:t>Keep your hands still but close your right eye. Does the object stay in the centre of the triangle or appear to move?</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GB">
                <a:solidFill>
                  <a:schemeClr val="dk1"/>
                </a:solidFill>
              </a:rPr>
              <a:t>Still keeping your hands still, now open your right eye but close your left. Does the object stay in the centre of the triangle or appear to move?</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GB">
                <a:solidFill>
                  <a:schemeClr val="dk1"/>
                </a:solidFill>
              </a:rPr>
              <a:t>The eye that was open when the object moved the least, is your dominant eye.</a:t>
            </a:r>
            <a:endParaRPr>
              <a:solidFill>
                <a:srgbClr val="FF0000"/>
              </a:solidFill>
            </a:endParaRPr>
          </a:p>
          <a:p>
            <a:pPr indent="0" lvl="0" marL="0" rtl="0" algn="l">
              <a:lnSpc>
                <a:spcPct val="115000"/>
              </a:lnSpc>
              <a:spcBef>
                <a:spcPts val="1200"/>
              </a:spcBef>
              <a:spcAft>
                <a:spcPts val="0"/>
              </a:spcAft>
              <a:buNone/>
            </a:pPr>
            <a:r>
              <a:rPr lang="en-GB" u="sng"/>
              <a:t>Di</a:t>
            </a:r>
            <a:r>
              <a:rPr lang="en-GB" u="sng"/>
              <a:t>s</a:t>
            </a:r>
            <a:r>
              <a:rPr lang="en-GB" u="sng"/>
              <a:t>cussion</a:t>
            </a:r>
            <a:endParaRPr u="sng"/>
          </a:p>
          <a:p>
            <a:pPr indent="-298450" lvl="0" marL="457200" rtl="0" algn="l">
              <a:lnSpc>
                <a:spcPct val="115000"/>
              </a:lnSpc>
              <a:spcBef>
                <a:spcPts val="1200"/>
              </a:spcBef>
              <a:spcAft>
                <a:spcPts val="0"/>
              </a:spcAft>
              <a:buSzPts val="1100"/>
              <a:buChar char="●"/>
            </a:pPr>
            <a:r>
              <a:rPr lang="en-GB" sz="700">
                <a:latin typeface="Times New Roman"/>
                <a:ea typeface="Times New Roman"/>
                <a:cs typeface="Times New Roman"/>
                <a:sym typeface="Times New Roman"/>
              </a:rPr>
              <a:t> </a:t>
            </a:r>
            <a:r>
              <a:rPr lang="en-GB"/>
              <a:t>The eye that was open when the object moved the least, is your dominant eye. For example, you were looking through the triangle with your left eye (your right eye was closed), and the object hardly seemed to move. You then looked through the triangle with your right eye open (left eye closed), and the object was no longer in the centre of the triangle and appeared to move to one side. In this case, your left eye is your dominant eye, and the one you use the most.</a:t>
            </a:r>
            <a:endParaRPr/>
          </a:p>
          <a:p>
            <a:pPr indent="-298450" lvl="0" marL="457200" rtl="0" algn="l">
              <a:lnSpc>
                <a:spcPct val="115000"/>
              </a:lnSpc>
              <a:spcBef>
                <a:spcPts val="0"/>
              </a:spcBef>
              <a:spcAft>
                <a:spcPts val="0"/>
              </a:spcAft>
              <a:buSzPts val="1100"/>
              <a:buChar char="●"/>
            </a:pPr>
            <a:r>
              <a:rPr lang="en-GB"/>
              <a:t>How many children have a right dominant eye? How many a left? How many neither? </a:t>
            </a:r>
            <a:endParaRPr/>
          </a:p>
          <a:p>
            <a:pPr indent="0" lvl="0" marL="0" rtl="0" algn="l">
              <a:spcBef>
                <a:spcPts val="60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aebd37c8d5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aebd37c8d5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b="1"/>
          </a:p>
          <a:p>
            <a:pPr indent="-298450" lvl="0" marL="457200" rtl="0" algn="l">
              <a:lnSpc>
                <a:spcPct val="115000"/>
              </a:lnSpc>
              <a:spcBef>
                <a:spcPts val="1600"/>
              </a:spcBef>
              <a:spcAft>
                <a:spcPts val="0"/>
              </a:spcAft>
              <a:buSzPts val="1100"/>
              <a:buChar char="●"/>
            </a:pPr>
            <a:r>
              <a:rPr lang="en-GB" u="sng">
                <a:solidFill>
                  <a:schemeClr val="dk1"/>
                </a:solidFill>
              </a:rPr>
              <a:t>Recap</a:t>
            </a:r>
            <a:r>
              <a:rPr lang="en-GB">
                <a:solidFill>
                  <a:schemeClr val="dk1"/>
                </a:solidFill>
              </a:rPr>
              <a:t>: the eyes send signals to the brain about the colour, light and patterns of we are seeing. The brain then interprets these signals to work out what we are looking at.</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The problem is that these signals between our eyes and brain are very basic. Sometimes the brain must “fill in the blanks” from the signals it gets from the eyes, or it gets these signals mixed up. </a:t>
            </a:r>
            <a:br>
              <a:rPr lang="en-GB">
                <a:solidFill>
                  <a:schemeClr val="dk1"/>
                </a:solidFill>
              </a:rPr>
            </a:br>
            <a:endParaRPr>
              <a:solidFill>
                <a:schemeClr val="dk1"/>
              </a:solidFill>
            </a:endParaRPr>
          </a:p>
          <a:p>
            <a:pPr indent="-311150" lvl="0" marL="457200" rtl="0" algn="l">
              <a:lnSpc>
                <a:spcPct val="115000"/>
              </a:lnSpc>
              <a:spcBef>
                <a:spcPts val="0"/>
              </a:spcBef>
              <a:spcAft>
                <a:spcPts val="0"/>
              </a:spcAft>
              <a:buClr>
                <a:schemeClr val="dk1"/>
              </a:buClr>
              <a:buSzPts val="1300"/>
              <a:buChar char="●"/>
            </a:pPr>
            <a:r>
              <a:rPr b="1" lang="en-GB">
                <a:solidFill>
                  <a:schemeClr val="dk1"/>
                </a:solidFill>
              </a:rPr>
              <a:t>Optical illusion = when the brain gets confused about what it is seeing.  </a:t>
            </a:r>
            <a:r>
              <a:rPr lang="en-GB">
                <a:solidFill>
                  <a:schemeClr val="dk1"/>
                </a:solidFill>
              </a:rPr>
              <a:t>For example, the brain might think things are moving when they’re not or see colours that aren’t really there. </a:t>
            </a:r>
            <a:endParaRPr>
              <a:solidFill>
                <a:schemeClr val="dk1"/>
              </a:solidFill>
            </a:endParaRPr>
          </a:p>
          <a:p>
            <a:pPr indent="0" lvl="0" marL="0" rtl="0" algn="l">
              <a:lnSpc>
                <a:spcPct val="150000"/>
              </a:lnSpc>
              <a:spcBef>
                <a:spcPts val="1200"/>
              </a:spcBef>
              <a:spcAft>
                <a:spcPts val="0"/>
              </a:spcAft>
              <a:buNone/>
            </a:pPr>
            <a:r>
              <a:rPr b="1" lang="en-GB">
                <a:solidFill>
                  <a:schemeClr val="dk1"/>
                </a:solidFill>
              </a:rPr>
              <a:t>Workbook activity: complete “Activity 4: Optical Illusions” in the student workbook.</a:t>
            </a:r>
            <a:endParaRPr>
              <a:solidFill>
                <a:schemeClr val="dk1"/>
              </a:solidFill>
              <a:highlight>
                <a:srgbClr val="F8F8F8"/>
              </a:highlight>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highlight>
                <a:srgbClr val="F8F8F8"/>
              </a:highlight>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aebd37ca3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aebd37ca3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Watch the video about creating your own optical illusions at home.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3.jpg"/><Relationship Id="rId5"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www.youtube.com/watch?v=clRfod24PQI" TargetMode="External"/><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grpSp>
        <p:nvGrpSpPr>
          <p:cNvPr id="54" name="Google Shape;54;p13"/>
          <p:cNvGrpSpPr/>
          <p:nvPr/>
        </p:nvGrpSpPr>
        <p:grpSpPr>
          <a:xfrm>
            <a:off x="158537" y="156925"/>
            <a:ext cx="8561350" cy="2093575"/>
            <a:chOff x="210500" y="897700"/>
            <a:chExt cx="8561350" cy="2093575"/>
          </a:xfrm>
        </p:grpSpPr>
        <p:sp>
          <p:nvSpPr>
            <p:cNvPr id="55" name="Google Shape;55;p13"/>
            <p:cNvSpPr txBox="1"/>
            <p:nvPr/>
          </p:nvSpPr>
          <p:spPr>
            <a:xfrm>
              <a:off x="2685750" y="1506275"/>
              <a:ext cx="6086100" cy="94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5000">
                  <a:solidFill>
                    <a:srgbClr val="742398"/>
                  </a:solidFill>
                  <a:latin typeface="Montserrat"/>
                  <a:ea typeface="Montserrat"/>
                  <a:cs typeface="Montserrat"/>
                  <a:sym typeface="Montserrat"/>
                </a:rPr>
                <a:t>V</a:t>
              </a:r>
              <a:r>
                <a:rPr b="1" lang="en-GB" sz="3800">
                  <a:solidFill>
                    <a:srgbClr val="742398"/>
                  </a:solidFill>
                  <a:latin typeface="Montserrat"/>
                  <a:ea typeface="Montserrat"/>
                  <a:cs typeface="Montserrat"/>
                  <a:sym typeface="Montserrat"/>
                </a:rPr>
                <a:t>ision </a:t>
              </a:r>
              <a:r>
                <a:rPr b="1" lang="en-GB" sz="5000">
                  <a:solidFill>
                    <a:srgbClr val="742398"/>
                  </a:solidFill>
                  <a:latin typeface="Montserrat"/>
                  <a:ea typeface="Montserrat"/>
                  <a:cs typeface="Montserrat"/>
                  <a:sym typeface="Montserrat"/>
                </a:rPr>
                <a:t>H</a:t>
              </a:r>
              <a:r>
                <a:rPr b="1" lang="en-GB" sz="3800">
                  <a:solidFill>
                    <a:srgbClr val="742398"/>
                  </a:solidFill>
                  <a:latin typeface="Montserrat"/>
                  <a:ea typeface="Montserrat"/>
                  <a:cs typeface="Montserrat"/>
                  <a:sym typeface="Montserrat"/>
                </a:rPr>
                <a:t>ealth </a:t>
              </a:r>
              <a:r>
                <a:rPr b="1" lang="en-GB" sz="5000">
                  <a:solidFill>
                    <a:srgbClr val="742398"/>
                  </a:solidFill>
                  <a:latin typeface="Montserrat"/>
                  <a:ea typeface="Montserrat"/>
                  <a:cs typeface="Montserrat"/>
                  <a:sym typeface="Montserrat"/>
                </a:rPr>
                <a:t>M</a:t>
              </a:r>
              <a:r>
                <a:rPr b="1" lang="en-GB" sz="3800">
                  <a:solidFill>
                    <a:srgbClr val="742398"/>
                  </a:solidFill>
                  <a:latin typeface="Montserrat"/>
                  <a:ea typeface="Montserrat"/>
                  <a:cs typeface="Montserrat"/>
                  <a:sym typeface="Montserrat"/>
                </a:rPr>
                <a:t>odule</a:t>
              </a:r>
              <a:endParaRPr b="1" sz="3800">
                <a:solidFill>
                  <a:srgbClr val="742398"/>
                </a:solidFill>
                <a:latin typeface="Montserrat"/>
                <a:ea typeface="Montserrat"/>
                <a:cs typeface="Montserrat"/>
                <a:sym typeface="Montserrat"/>
              </a:endParaRPr>
            </a:p>
          </p:txBody>
        </p:sp>
        <p:sp>
          <p:nvSpPr>
            <p:cNvPr id="56" name="Google Shape;56;p13"/>
            <p:cNvSpPr txBox="1"/>
            <p:nvPr/>
          </p:nvSpPr>
          <p:spPr>
            <a:xfrm>
              <a:off x="2884050" y="2312375"/>
              <a:ext cx="5887800" cy="67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GB" sz="3100">
                  <a:solidFill>
                    <a:srgbClr val="0C98C9"/>
                  </a:solidFill>
                </a:rPr>
                <a:t>How do our eyes work - Part 2</a:t>
              </a:r>
              <a:endParaRPr b="1" i="1" sz="3100">
                <a:solidFill>
                  <a:srgbClr val="0C98C9"/>
                </a:solidFill>
              </a:endParaRPr>
            </a:p>
          </p:txBody>
        </p:sp>
        <p:pic>
          <p:nvPicPr>
            <p:cNvPr id="57" name="Google Shape;57;p13"/>
            <p:cNvPicPr preferRelativeResize="0"/>
            <p:nvPr/>
          </p:nvPicPr>
          <p:blipFill rotWithShape="1">
            <a:blip r:embed="rId3">
              <a:alphaModFix/>
            </a:blip>
            <a:srcRect b="10836" l="9288" r="7627" t="10180"/>
            <a:stretch/>
          </p:blipFill>
          <p:spPr>
            <a:xfrm>
              <a:off x="210500" y="897700"/>
              <a:ext cx="2209674" cy="1480976"/>
            </a:xfrm>
            <a:prstGeom prst="rect">
              <a:avLst/>
            </a:prstGeom>
            <a:noFill/>
            <a:ln>
              <a:noFill/>
            </a:ln>
          </p:spPr>
        </p:pic>
      </p:grpSp>
      <p:pic>
        <p:nvPicPr>
          <p:cNvPr id="58" name="Google Shape;58;p13"/>
          <p:cNvPicPr preferRelativeResize="0"/>
          <p:nvPr/>
        </p:nvPicPr>
        <p:blipFill>
          <a:blip r:embed="rId4">
            <a:alphaModFix/>
          </a:blip>
          <a:stretch>
            <a:fillRect/>
          </a:stretch>
        </p:blipFill>
        <p:spPr>
          <a:xfrm>
            <a:off x="1012650" y="2690100"/>
            <a:ext cx="4307293" cy="1847425"/>
          </a:xfrm>
          <a:prstGeom prst="rect">
            <a:avLst/>
          </a:prstGeom>
          <a:noFill/>
          <a:ln>
            <a:noFill/>
          </a:ln>
        </p:spPr>
      </p:pic>
      <p:pic>
        <p:nvPicPr>
          <p:cNvPr id="59" name="Google Shape;59;p13"/>
          <p:cNvPicPr preferRelativeResize="0"/>
          <p:nvPr/>
        </p:nvPicPr>
        <p:blipFill rotWithShape="1">
          <a:blip r:embed="rId5">
            <a:alphaModFix/>
          </a:blip>
          <a:srcRect b="0" l="0" r="0" t="13718"/>
          <a:stretch/>
        </p:blipFill>
        <p:spPr>
          <a:xfrm>
            <a:off x="6059375" y="2690100"/>
            <a:ext cx="2154897" cy="194375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4"/>
          <p:cNvSpPr txBox="1"/>
          <p:nvPr>
            <p:ph type="title"/>
          </p:nvPr>
        </p:nvSpPr>
        <p:spPr>
          <a:xfrm>
            <a:off x="311700" y="2926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sz="4000">
                <a:solidFill>
                  <a:srgbClr val="0C98C9"/>
                </a:solidFill>
              </a:rPr>
              <a:t>Parts of the Eye</a:t>
            </a:r>
            <a:r>
              <a:rPr b="1" lang="en-GB" sz="4000">
                <a:solidFill>
                  <a:srgbClr val="0C98C9"/>
                </a:solidFill>
              </a:rPr>
              <a:t> - Side view</a:t>
            </a:r>
            <a:endParaRPr b="1" sz="4000">
              <a:solidFill>
                <a:srgbClr val="0C98C9"/>
              </a:solidFill>
            </a:endParaRPr>
          </a:p>
        </p:txBody>
      </p:sp>
      <p:grpSp>
        <p:nvGrpSpPr>
          <p:cNvPr id="65" name="Google Shape;65;p14"/>
          <p:cNvGrpSpPr/>
          <p:nvPr/>
        </p:nvGrpSpPr>
        <p:grpSpPr>
          <a:xfrm>
            <a:off x="544425" y="941525"/>
            <a:ext cx="5318900" cy="4114350"/>
            <a:chOff x="773025" y="1017725"/>
            <a:chExt cx="5318900" cy="4114350"/>
          </a:xfrm>
        </p:grpSpPr>
        <p:pic>
          <p:nvPicPr>
            <p:cNvPr id="66" name="Google Shape;66;p14"/>
            <p:cNvPicPr preferRelativeResize="0"/>
            <p:nvPr/>
          </p:nvPicPr>
          <p:blipFill>
            <a:blip r:embed="rId3">
              <a:alphaModFix/>
            </a:blip>
            <a:stretch>
              <a:fillRect/>
            </a:stretch>
          </p:blipFill>
          <p:spPr>
            <a:xfrm>
              <a:off x="1111125" y="1352359"/>
              <a:ext cx="4566499" cy="3378641"/>
            </a:xfrm>
            <a:prstGeom prst="rect">
              <a:avLst/>
            </a:prstGeom>
            <a:noFill/>
            <a:ln>
              <a:noFill/>
            </a:ln>
          </p:spPr>
        </p:pic>
        <p:sp>
          <p:nvSpPr>
            <p:cNvPr id="67" name="Google Shape;67;p14"/>
            <p:cNvSpPr txBox="1"/>
            <p:nvPr/>
          </p:nvSpPr>
          <p:spPr>
            <a:xfrm>
              <a:off x="4659625" y="1017725"/>
              <a:ext cx="4143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400">
                  <a:latin typeface="Comic Sans MS"/>
                  <a:ea typeface="Comic Sans MS"/>
                  <a:cs typeface="Comic Sans MS"/>
                  <a:sym typeface="Comic Sans MS"/>
                </a:rPr>
                <a:t>1</a:t>
              </a:r>
              <a:endParaRPr b="1" sz="2400">
                <a:latin typeface="Comic Sans MS"/>
                <a:ea typeface="Comic Sans MS"/>
                <a:cs typeface="Comic Sans MS"/>
                <a:sym typeface="Comic Sans MS"/>
              </a:endParaRPr>
            </a:p>
          </p:txBody>
        </p:sp>
        <p:sp>
          <p:nvSpPr>
            <p:cNvPr id="68" name="Google Shape;68;p14"/>
            <p:cNvSpPr txBox="1"/>
            <p:nvPr/>
          </p:nvSpPr>
          <p:spPr>
            <a:xfrm>
              <a:off x="5335825" y="2209200"/>
              <a:ext cx="4143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400">
                  <a:latin typeface="Comic Sans MS"/>
                  <a:ea typeface="Comic Sans MS"/>
                  <a:cs typeface="Comic Sans MS"/>
                  <a:sym typeface="Comic Sans MS"/>
                </a:rPr>
                <a:t>8</a:t>
              </a:r>
              <a:endParaRPr b="1" sz="2400">
                <a:latin typeface="Comic Sans MS"/>
                <a:ea typeface="Comic Sans MS"/>
                <a:cs typeface="Comic Sans MS"/>
                <a:sym typeface="Comic Sans MS"/>
              </a:endParaRPr>
            </a:p>
          </p:txBody>
        </p:sp>
        <p:sp>
          <p:nvSpPr>
            <p:cNvPr id="69" name="Google Shape;69;p14"/>
            <p:cNvSpPr txBox="1"/>
            <p:nvPr/>
          </p:nvSpPr>
          <p:spPr>
            <a:xfrm>
              <a:off x="5677625" y="2781900"/>
              <a:ext cx="4143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400">
                  <a:latin typeface="Comic Sans MS"/>
                  <a:ea typeface="Comic Sans MS"/>
                  <a:cs typeface="Comic Sans MS"/>
                  <a:sym typeface="Comic Sans MS"/>
                </a:rPr>
                <a:t>7</a:t>
              </a:r>
              <a:endParaRPr b="1" sz="2400">
                <a:latin typeface="Comic Sans MS"/>
                <a:ea typeface="Comic Sans MS"/>
                <a:cs typeface="Comic Sans MS"/>
                <a:sym typeface="Comic Sans MS"/>
              </a:endParaRPr>
            </a:p>
          </p:txBody>
        </p:sp>
        <p:sp>
          <p:nvSpPr>
            <p:cNvPr id="70" name="Google Shape;70;p14"/>
            <p:cNvSpPr txBox="1"/>
            <p:nvPr/>
          </p:nvSpPr>
          <p:spPr>
            <a:xfrm>
              <a:off x="4997725" y="4559375"/>
              <a:ext cx="4143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400">
                  <a:latin typeface="Comic Sans MS"/>
                  <a:ea typeface="Comic Sans MS"/>
                  <a:cs typeface="Comic Sans MS"/>
                  <a:sym typeface="Comic Sans MS"/>
                </a:rPr>
                <a:t>6</a:t>
              </a:r>
              <a:endParaRPr b="1" sz="2400">
                <a:latin typeface="Comic Sans MS"/>
                <a:ea typeface="Comic Sans MS"/>
                <a:cs typeface="Comic Sans MS"/>
                <a:sym typeface="Comic Sans MS"/>
              </a:endParaRPr>
            </a:p>
          </p:txBody>
        </p:sp>
        <p:sp>
          <p:nvSpPr>
            <p:cNvPr id="71" name="Google Shape;71;p14"/>
            <p:cNvSpPr txBox="1"/>
            <p:nvPr/>
          </p:nvSpPr>
          <p:spPr>
            <a:xfrm>
              <a:off x="1801475" y="4062875"/>
              <a:ext cx="4143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400">
                  <a:latin typeface="Comic Sans MS"/>
                  <a:ea typeface="Comic Sans MS"/>
                  <a:cs typeface="Comic Sans MS"/>
                  <a:sym typeface="Comic Sans MS"/>
                </a:rPr>
                <a:t>5</a:t>
              </a:r>
              <a:endParaRPr b="1" sz="2400">
                <a:latin typeface="Comic Sans MS"/>
                <a:ea typeface="Comic Sans MS"/>
                <a:cs typeface="Comic Sans MS"/>
                <a:sym typeface="Comic Sans MS"/>
              </a:endParaRPr>
            </a:p>
          </p:txBody>
        </p:sp>
        <p:sp>
          <p:nvSpPr>
            <p:cNvPr id="72" name="Google Shape;72;p14"/>
            <p:cNvSpPr txBox="1"/>
            <p:nvPr/>
          </p:nvSpPr>
          <p:spPr>
            <a:xfrm>
              <a:off x="1034925" y="3146275"/>
              <a:ext cx="4143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400">
                  <a:latin typeface="Comic Sans MS"/>
                  <a:ea typeface="Comic Sans MS"/>
                  <a:cs typeface="Comic Sans MS"/>
                  <a:sym typeface="Comic Sans MS"/>
                </a:rPr>
                <a:t>4</a:t>
              </a:r>
              <a:endParaRPr b="1" sz="2400">
                <a:latin typeface="Comic Sans MS"/>
                <a:ea typeface="Comic Sans MS"/>
                <a:cs typeface="Comic Sans MS"/>
                <a:sym typeface="Comic Sans MS"/>
              </a:endParaRPr>
            </a:p>
          </p:txBody>
        </p:sp>
        <p:sp>
          <p:nvSpPr>
            <p:cNvPr id="73" name="Google Shape;73;p14"/>
            <p:cNvSpPr txBox="1"/>
            <p:nvPr/>
          </p:nvSpPr>
          <p:spPr>
            <a:xfrm>
              <a:off x="773025" y="2209200"/>
              <a:ext cx="4143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400">
                  <a:latin typeface="Comic Sans MS"/>
                  <a:ea typeface="Comic Sans MS"/>
                  <a:cs typeface="Comic Sans MS"/>
                  <a:sym typeface="Comic Sans MS"/>
                </a:rPr>
                <a:t>3</a:t>
              </a:r>
              <a:endParaRPr b="1" sz="2400">
                <a:latin typeface="Comic Sans MS"/>
                <a:ea typeface="Comic Sans MS"/>
                <a:cs typeface="Comic Sans MS"/>
                <a:sym typeface="Comic Sans MS"/>
              </a:endParaRPr>
            </a:p>
          </p:txBody>
        </p:sp>
        <p:sp>
          <p:nvSpPr>
            <p:cNvPr id="74" name="Google Shape;74;p14"/>
            <p:cNvSpPr txBox="1"/>
            <p:nvPr/>
          </p:nvSpPr>
          <p:spPr>
            <a:xfrm>
              <a:off x="1568625" y="1322525"/>
              <a:ext cx="4143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400">
                  <a:latin typeface="Comic Sans MS"/>
                  <a:ea typeface="Comic Sans MS"/>
                  <a:cs typeface="Comic Sans MS"/>
                  <a:sym typeface="Comic Sans MS"/>
                </a:rPr>
                <a:t>2</a:t>
              </a:r>
              <a:endParaRPr b="1" sz="2400">
                <a:latin typeface="Comic Sans MS"/>
                <a:ea typeface="Comic Sans MS"/>
                <a:cs typeface="Comic Sans MS"/>
                <a:sym typeface="Comic Sans MS"/>
              </a:endParaRPr>
            </a:p>
          </p:txBody>
        </p:sp>
      </p:grpSp>
      <p:sp>
        <p:nvSpPr>
          <p:cNvPr id="75" name="Google Shape;75;p14"/>
          <p:cNvSpPr txBox="1"/>
          <p:nvPr>
            <p:ph idx="1" type="body"/>
          </p:nvPr>
        </p:nvSpPr>
        <p:spPr>
          <a:xfrm>
            <a:off x="6317050" y="1409050"/>
            <a:ext cx="2357700" cy="3214800"/>
          </a:xfrm>
          <a:prstGeom prst="rect">
            <a:avLst/>
          </a:prstGeom>
        </p:spPr>
        <p:txBody>
          <a:bodyPr anchorCtr="0" anchor="t" bIns="91425" lIns="91425" spcFirstLastPara="1" rIns="91425" wrap="square" tIns="91425">
            <a:noAutofit/>
          </a:bodyPr>
          <a:lstStyle/>
          <a:p>
            <a:pPr indent="-368300" lvl="0" marL="457200" rtl="0" algn="l">
              <a:spcBef>
                <a:spcPts val="0"/>
              </a:spcBef>
              <a:spcAft>
                <a:spcPts val="0"/>
              </a:spcAft>
              <a:buClr>
                <a:srgbClr val="000000"/>
              </a:buClr>
              <a:buSzPts val="2200"/>
              <a:buAutoNum type="arabicPeriod"/>
            </a:pPr>
            <a:r>
              <a:rPr lang="en-GB" sz="2200">
                <a:solidFill>
                  <a:srgbClr val="000000"/>
                </a:solidFill>
              </a:rPr>
              <a:t>Sclera</a:t>
            </a:r>
            <a:endParaRPr sz="2200">
              <a:solidFill>
                <a:srgbClr val="000000"/>
              </a:solidFill>
            </a:endParaRPr>
          </a:p>
          <a:p>
            <a:pPr indent="-368300" lvl="0" marL="457200" rtl="0" algn="l">
              <a:spcBef>
                <a:spcPts val="0"/>
              </a:spcBef>
              <a:spcAft>
                <a:spcPts val="0"/>
              </a:spcAft>
              <a:buClr>
                <a:srgbClr val="000000"/>
              </a:buClr>
              <a:buSzPts val="2200"/>
              <a:buAutoNum type="arabicPeriod"/>
            </a:pPr>
            <a:r>
              <a:rPr lang="en-GB" sz="2200">
                <a:solidFill>
                  <a:srgbClr val="000000"/>
                </a:solidFill>
              </a:rPr>
              <a:t>Iris</a:t>
            </a:r>
            <a:endParaRPr sz="2200">
              <a:solidFill>
                <a:srgbClr val="000000"/>
              </a:solidFill>
            </a:endParaRPr>
          </a:p>
          <a:p>
            <a:pPr indent="-368300" lvl="0" marL="457200" rtl="0" algn="l">
              <a:spcBef>
                <a:spcPts val="0"/>
              </a:spcBef>
              <a:spcAft>
                <a:spcPts val="0"/>
              </a:spcAft>
              <a:buClr>
                <a:srgbClr val="000000"/>
              </a:buClr>
              <a:buSzPts val="2200"/>
              <a:buAutoNum type="arabicPeriod"/>
            </a:pPr>
            <a:r>
              <a:rPr lang="en-GB" sz="2200">
                <a:solidFill>
                  <a:srgbClr val="000000"/>
                </a:solidFill>
              </a:rPr>
              <a:t>Cornea</a:t>
            </a:r>
            <a:endParaRPr sz="2200">
              <a:solidFill>
                <a:srgbClr val="000000"/>
              </a:solidFill>
            </a:endParaRPr>
          </a:p>
          <a:p>
            <a:pPr indent="-368300" lvl="0" marL="457200" rtl="0" algn="l">
              <a:spcBef>
                <a:spcPts val="0"/>
              </a:spcBef>
              <a:spcAft>
                <a:spcPts val="0"/>
              </a:spcAft>
              <a:buClr>
                <a:srgbClr val="000000"/>
              </a:buClr>
              <a:buSzPts val="2200"/>
              <a:buAutoNum type="arabicPeriod"/>
            </a:pPr>
            <a:r>
              <a:rPr lang="en-GB" sz="2200">
                <a:solidFill>
                  <a:srgbClr val="000000"/>
                </a:solidFill>
              </a:rPr>
              <a:t>Pupil</a:t>
            </a:r>
            <a:endParaRPr sz="2200">
              <a:solidFill>
                <a:srgbClr val="000000"/>
              </a:solidFill>
            </a:endParaRPr>
          </a:p>
          <a:p>
            <a:pPr indent="-368300" lvl="0" marL="457200" rtl="0" algn="l">
              <a:spcBef>
                <a:spcPts val="0"/>
              </a:spcBef>
              <a:spcAft>
                <a:spcPts val="0"/>
              </a:spcAft>
              <a:buClr>
                <a:srgbClr val="000000"/>
              </a:buClr>
              <a:buSzPts val="2200"/>
              <a:buAutoNum type="arabicPeriod"/>
            </a:pPr>
            <a:r>
              <a:rPr lang="en-GB" sz="2200">
                <a:solidFill>
                  <a:srgbClr val="000000"/>
                </a:solidFill>
              </a:rPr>
              <a:t>Lens</a:t>
            </a:r>
            <a:endParaRPr sz="2200">
              <a:solidFill>
                <a:srgbClr val="000000"/>
              </a:solidFill>
            </a:endParaRPr>
          </a:p>
          <a:p>
            <a:pPr indent="-368300" lvl="0" marL="457200" rtl="0" algn="l">
              <a:spcBef>
                <a:spcPts val="0"/>
              </a:spcBef>
              <a:spcAft>
                <a:spcPts val="0"/>
              </a:spcAft>
              <a:buClr>
                <a:srgbClr val="000000"/>
              </a:buClr>
              <a:buSzPts val="2200"/>
              <a:buAutoNum type="arabicPeriod"/>
            </a:pPr>
            <a:r>
              <a:rPr lang="en-GB" sz="2200">
                <a:solidFill>
                  <a:srgbClr val="000000"/>
                </a:solidFill>
              </a:rPr>
              <a:t>Retina</a:t>
            </a:r>
            <a:endParaRPr sz="2200">
              <a:solidFill>
                <a:srgbClr val="000000"/>
              </a:solidFill>
            </a:endParaRPr>
          </a:p>
          <a:p>
            <a:pPr indent="-368300" lvl="0" marL="457200" rtl="0" algn="l">
              <a:spcBef>
                <a:spcPts val="0"/>
              </a:spcBef>
              <a:spcAft>
                <a:spcPts val="0"/>
              </a:spcAft>
              <a:buClr>
                <a:srgbClr val="000000"/>
              </a:buClr>
              <a:buSzPts val="2200"/>
              <a:buAutoNum type="arabicPeriod"/>
            </a:pPr>
            <a:r>
              <a:rPr lang="en-GB" sz="2200">
                <a:solidFill>
                  <a:srgbClr val="000000"/>
                </a:solidFill>
              </a:rPr>
              <a:t>Optic Nerve</a:t>
            </a:r>
            <a:endParaRPr sz="2200">
              <a:solidFill>
                <a:srgbClr val="000000"/>
              </a:solidFill>
            </a:endParaRPr>
          </a:p>
          <a:p>
            <a:pPr indent="-368300" lvl="0" marL="457200" rtl="0" algn="l">
              <a:spcBef>
                <a:spcPts val="0"/>
              </a:spcBef>
              <a:spcAft>
                <a:spcPts val="0"/>
              </a:spcAft>
              <a:buClr>
                <a:srgbClr val="000000"/>
              </a:buClr>
              <a:buSzPts val="2200"/>
              <a:buAutoNum type="arabicPeriod"/>
            </a:pPr>
            <a:r>
              <a:rPr lang="en-GB" sz="2200">
                <a:solidFill>
                  <a:srgbClr val="000000"/>
                </a:solidFill>
              </a:rPr>
              <a:t>Optic Disk</a:t>
            </a:r>
            <a:endParaRPr sz="2200">
              <a:solidFill>
                <a:srgbClr val="0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5"/>
          <p:cNvSpPr txBox="1"/>
          <p:nvPr>
            <p:ph type="title"/>
          </p:nvPr>
        </p:nvSpPr>
        <p:spPr>
          <a:xfrm>
            <a:off x="410250" y="348325"/>
            <a:ext cx="65964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GB" sz="4000">
                <a:solidFill>
                  <a:srgbClr val="0C98C9"/>
                </a:solidFill>
              </a:rPr>
              <a:t>What is a Blind Spot</a:t>
            </a:r>
            <a:r>
              <a:rPr b="1" lang="en-GB" sz="4000">
                <a:solidFill>
                  <a:srgbClr val="0C98C9"/>
                </a:solidFill>
              </a:rPr>
              <a:t>?</a:t>
            </a:r>
            <a:endParaRPr sz="4000">
              <a:solidFill>
                <a:srgbClr val="0C98C9"/>
              </a:solidFill>
            </a:endParaRPr>
          </a:p>
        </p:txBody>
      </p:sp>
      <p:sp>
        <p:nvSpPr>
          <p:cNvPr id="81" name="Google Shape;81;p15"/>
          <p:cNvSpPr txBox="1"/>
          <p:nvPr>
            <p:ph idx="1" type="body"/>
          </p:nvPr>
        </p:nvSpPr>
        <p:spPr>
          <a:xfrm>
            <a:off x="943650" y="1212350"/>
            <a:ext cx="6596400" cy="431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GB" sz="1700">
                <a:solidFill>
                  <a:srgbClr val="000000"/>
                </a:solidFill>
              </a:rPr>
              <a:t>Optic disk = where the optic nerve “plugs in” to the retina</a:t>
            </a:r>
            <a:r>
              <a:rPr lang="en-GB" sz="1400">
                <a:solidFill>
                  <a:srgbClr val="000000"/>
                </a:solidFill>
              </a:rPr>
              <a:t>  </a:t>
            </a:r>
            <a:endParaRPr b="1" i="1" sz="1500">
              <a:solidFill>
                <a:srgbClr val="000000"/>
              </a:solidFill>
            </a:endParaRPr>
          </a:p>
        </p:txBody>
      </p:sp>
      <p:grpSp>
        <p:nvGrpSpPr>
          <p:cNvPr id="82" name="Google Shape;82;p15"/>
          <p:cNvGrpSpPr/>
          <p:nvPr/>
        </p:nvGrpSpPr>
        <p:grpSpPr>
          <a:xfrm>
            <a:off x="6957018" y="119742"/>
            <a:ext cx="2020506" cy="1716582"/>
            <a:chOff x="6579738" y="975174"/>
            <a:chExt cx="2180794" cy="1872976"/>
          </a:xfrm>
        </p:grpSpPr>
        <p:grpSp>
          <p:nvGrpSpPr>
            <p:cNvPr id="83" name="Google Shape;83;p15"/>
            <p:cNvGrpSpPr/>
            <p:nvPr/>
          </p:nvGrpSpPr>
          <p:grpSpPr>
            <a:xfrm>
              <a:off x="6579738" y="975174"/>
              <a:ext cx="2180794" cy="1872976"/>
              <a:chOff x="1111125" y="1017725"/>
              <a:chExt cx="4639000" cy="3713275"/>
            </a:xfrm>
          </p:grpSpPr>
          <p:pic>
            <p:nvPicPr>
              <p:cNvPr id="84" name="Google Shape;84;p15"/>
              <p:cNvPicPr preferRelativeResize="0"/>
              <p:nvPr/>
            </p:nvPicPr>
            <p:blipFill>
              <a:blip r:embed="rId3">
                <a:alphaModFix/>
              </a:blip>
              <a:stretch>
                <a:fillRect/>
              </a:stretch>
            </p:blipFill>
            <p:spPr>
              <a:xfrm>
                <a:off x="1111125" y="1352359"/>
                <a:ext cx="4566499" cy="3378641"/>
              </a:xfrm>
              <a:prstGeom prst="rect">
                <a:avLst/>
              </a:prstGeom>
              <a:noFill/>
              <a:ln>
                <a:noFill/>
              </a:ln>
            </p:spPr>
          </p:pic>
          <p:sp>
            <p:nvSpPr>
              <p:cNvPr id="85" name="Google Shape;85;p15"/>
              <p:cNvSpPr txBox="1"/>
              <p:nvPr/>
            </p:nvSpPr>
            <p:spPr>
              <a:xfrm>
                <a:off x="4659625" y="1017725"/>
                <a:ext cx="4143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2400">
                  <a:latin typeface="Comic Sans MS"/>
                  <a:ea typeface="Comic Sans MS"/>
                  <a:cs typeface="Comic Sans MS"/>
                  <a:sym typeface="Comic Sans MS"/>
                </a:endParaRPr>
              </a:p>
            </p:txBody>
          </p:sp>
          <p:sp>
            <p:nvSpPr>
              <p:cNvPr id="86" name="Google Shape;86;p15"/>
              <p:cNvSpPr txBox="1"/>
              <p:nvPr/>
            </p:nvSpPr>
            <p:spPr>
              <a:xfrm>
                <a:off x="5335825" y="2209200"/>
                <a:ext cx="4143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2400">
                  <a:latin typeface="Comic Sans MS"/>
                  <a:ea typeface="Comic Sans MS"/>
                  <a:cs typeface="Comic Sans MS"/>
                  <a:sym typeface="Comic Sans MS"/>
                </a:endParaRPr>
              </a:p>
            </p:txBody>
          </p:sp>
          <p:sp>
            <p:nvSpPr>
              <p:cNvPr id="87" name="Google Shape;87;p15"/>
              <p:cNvSpPr txBox="1"/>
              <p:nvPr/>
            </p:nvSpPr>
            <p:spPr>
              <a:xfrm>
                <a:off x="1568625" y="1322525"/>
                <a:ext cx="4143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2400">
                  <a:latin typeface="Comic Sans MS"/>
                  <a:ea typeface="Comic Sans MS"/>
                  <a:cs typeface="Comic Sans MS"/>
                  <a:sym typeface="Comic Sans MS"/>
                </a:endParaRPr>
              </a:p>
            </p:txBody>
          </p:sp>
        </p:grpSp>
        <p:sp>
          <p:nvSpPr>
            <p:cNvPr id="88" name="Google Shape;88;p15"/>
            <p:cNvSpPr/>
            <p:nvPr/>
          </p:nvSpPr>
          <p:spPr>
            <a:xfrm>
              <a:off x="8165325" y="2106650"/>
              <a:ext cx="270600" cy="2865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9" name="Google Shape;89;p15"/>
          <p:cNvSpPr/>
          <p:nvPr/>
        </p:nvSpPr>
        <p:spPr>
          <a:xfrm>
            <a:off x="654325" y="1280688"/>
            <a:ext cx="270600" cy="2865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5"/>
          <p:cNvSpPr txBox="1"/>
          <p:nvPr/>
        </p:nvSpPr>
        <p:spPr>
          <a:xfrm>
            <a:off x="304675" y="2112225"/>
            <a:ext cx="8672400" cy="2802600"/>
          </a:xfrm>
          <a:prstGeom prst="rect">
            <a:avLst/>
          </a:prstGeom>
          <a:noFill/>
          <a:ln>
            <a:noFill/>
          </a:ln>
        </p:spPr>
        <p:txBody>
          <a:bodyPr anchorCtr="0" anchor="t" bIns="91425" lIns="91425" spcFirstLastPara="1" rIns="91425" wrap="square" tIns="91425">
            <a:noAutofit/>
          </a:bodyPr>
          <a:lstStyle/>
          <a:p>
            <a:pPr indent="-323850" lvl="0" marL="457200" rtl="0" algn="l">
              <a:lnSpc>
                <a:spcPct val="115000"/>
              </a:lnSpc>
              <a:spcBef>
                <a:spcPts val="0"/>
              </a:spcBef>
              <a:spcAft>
                <a:spcPts val="0"/>
              </a:spcAft>
              <a:buClr>
                <a:schemeClr val="dk1"/>
              </a:buClr>
              <a:buSzPts val="1500"/>
              <a:buChar char="●"/>
            </a:pPr>
            <a:r>
              <a:rPr lang="en-GB" sz="1500">
                <a:solidFill>
                  <a:schemeClr val="dk1"/>
                </a:solidFill>
              </a:rPr>
              <a:t>The rod and cone cells send light signals to the brain. </a:t>
            </a:r>
            <a:r>
              <a:rPr lang="en-GB" sz="1500">
                <a:solidFill>
                  <a:schemeClr val="dk1"/>
                </a:solidFill>
              </a:rPr>
              <a:t>T</a:t>
            </a:r>
            <a:r>
              <a:rPr lang="en-GB" sz="1500">
                <a:solidFill>
                  <a:schemeClr val="dk1"/>
                </a:solidFill>
              </a:rPr>
              <a:t>here are </a:t>
            </a:r>
            <a:r>
              <a:rPr b="1" lang="en-GB" sz="1500">
                <a:solidFill>
                  <a:schemeClr val="dk1"/>
                </a:solidFill>
              </a:rPr>
              <a:t>no rod and cone cells</a:t>
            </a:r>
            <a:r>
              <a:rPr lang="en-GB" sz="1500">
                <a:solidFill>
                  <a:schemeClr val="dk1"/>
                </a:solidFill>
              </a:rPr>
              <a:t> at the optic disk.</a:t>
            </a:r>
            <a:br>
              <a:rPr lang="en-GB" sz="1500">
                <a:solidFill>
                  <a:schemeClr val="dk1"/>
                </a:solidFill>
              </a:rPr>
            </a:br>
            <a:endParaRPr sz="1500">
              <a:solidFill>
                <a:schemeClr val="dk1"/>
              </a:solidFill>
            </a:endParaRPr>
          </a:p>
          <a:p>
            <a:pPr indent="-323850" lvl="0" marL="457200" rtl="0" algn="l">
              <a:lnSpc>
                <a:spcPct val="115000"/>
              </a:lnSpc>
              <a:spcBef>
                <a:spcPts val="0"/>
              </a:spcBef>
              <a:spcAft>
                <a:spcPts val="0"/>
              </a:spcAft>
              <a:buClr>
                <a:schemeClr val="dk1"/>
              </a:buClr>
              <a:buSzPts val="1500"/>
              <a:buChar char="●"/>
            </a:pPr>
            <a:r>
              <a:rPr lang="en-GB" sz="1500">
                <a:solidFill>
                  <a:schemeClr val="dk1"/>
                </a:solidFill>
              </a:rPr>
              <a:t>This means that </a:t>
            </a:r>
            <a:r>
              <a:rPr b="1" lang="en-GB" sz="1500">
                <a:solidFill>
                  <a:schemeClr val="dk1"/>
                </a:solidFill>
              </a:rPr>
              <a:t>no light signals go to the brain</a:t>
            </a:r>
            <a:r>
              <a:rPr lang="en-GB" sz="1500">
                <a:solidFill>
                  <a:schemeClr val="dk1"/>
                </a:solidFill>
              </a:rPr>
              <a:t> from the optic disk.  </a:t>
            </a:r>
            <a:br>
              <a:rPr lang="en-GB" sz="1500">
                <a:solidFill>
                  <a:schemeClr val="dk1"/>
                </a:solidFill>
              </a:rPr>
            </a:br>
            <a:endParaRPr sz="1500">
              <a:solidFill>
                <a:schemeClr val="dk1"/>
              </a:solidFill>
            </a:endParaRPr>
          </a:p>
          <a:p>
            <a:pPr indent="-323850" lvl="0" marL="457200" rtl="0" algn="l">
              <a:lnSpc>
                <a:spcPct val="115000"/>
              </a:lnSpc>
              <a:spcBef>
                <a:spcPts val="0"/>
              </a:spcBef>
              <a:spcAft>
                <a:spcPts val="0"/>
              </a:spcAft>
              <a:buClr>
                <a:schemeClr val="dk1"/>
              </a:buClr>
              <a:buSzPts val="1500"/>
              <a:buChar char="●"/>
            </a:pPr>
            <a:r>
              <a:rPr lang="en-GB" sz="1500">
                <a:solidFill>
                  <a:schemeClr val="dk1"/>
                </a:solidFill>
              </a:rPr>
              <a:t>When we look at something, and the light from it falls directly on our optic disk, there are no signals going to our brain, so we can’t see it! </a:t>
            </a:r>
            <a:br>
              <a:rPr lang="en-GB" sz="1500">
                <a:solidFill>
                  <a:schemeClr val="dk1"/>
                </a:solidFill>
              </a:rPr>
            </a:br>
            <a:endParaRPr sz="1600">
              <a:solidFill>
                <a:srgbClr val="FF0000"/>
              </a:solidFill>
            </a:endParaRPr>
          </a:p>
          <a:p>
            <a:pPr indent="-323850" lvl="0" marL="457200" rtl="0" algn="l">
              <a:lnSpc>
                <a:spcPct val="115000"/>
              </a:lnSpc>
              <a:spcBef>
                <a:spcPts val="0"/>
              </a:spcBef>
              <a:spcAft>
                <a:spcPts val="0"/>
              </a:spcAft>
              <a:buClr>
                <a:schemeClr val="dk1"/>
              </a:buClr>
              <a:buSzPts val="1500"/>
              <a:buChar char="●"/>
            </a:pPr>
            <a:r>
              <a:rPr lang="en-GB" sz="1500">
                <a:solidFill>
                  <a:schemeClr val="dk1"/>
                </a:solidFill>
              </a:rPr>
              <a:t>How come we don’t usually notice this!? Because our clever brain “fills in the gaps”!</a:t>
            </a:r>
            <a:endParaRPr b="1" i="1" sz="1500">
              <a:solidFill>
                <a:schemeClr val="dk1"/>
              </a:solidFill>
            </a:endParaRPr>
          </a:p>
          <a:p>
            <a:pPr indent="0" lvl="0" marL="0" rtl="0" algn="l">
              <a:spcBef>
                <a:spcPts val="160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6"/>
          <p:cNvSpPr txBox="1"/>
          <p:nvPr>
            <p:ph type="title"/>
          </p:nvPr>
        </p:nvSpPr>
        <p:spPr>
          <a:xfrm>
            <a:off x="2443850" y="303825"/>
            <a:ext cx="6297000" cy="72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sz="3800">
                <a:solidFill>
                  <a:srgbClr val="0C98C9"/>
                </a:solidFill>
              </a:rPr>
              <a:t>Finding your Blind Spot</a:t>
            </a:r>
            <a:endParaRPr sz="3800">
              <a:solidFill>
                <a:srgbClr val="0C98C9"/>
              </a:solidFill>
            </a:endParaRPr>
          </a:p>
        </p:txBody>
      </p:sp>
      <p:sp>
        <p:nvSpPr>
          <p:cNvPr id="96" name="Google Shape;96;p16"/>
          <p:cNvSpPr txBox="1"/>
          <p:nvPr>
            <p:ph idx="1" type="body"/>
          </p:nvPr>
        </p:nvSpPr>
        <p:spPr>
          <a:xfrm>
            <a:off x="311750" y="2067500"/>
            <a:ext cx="8702400" cy="3043200"/>
          </a:xfrm>
          <a:prstGeom prst="rect">
            <a:avLst/>
          </a:prstGeom>
        </p:spPr>
        <p:txBody>
          <a:bodyPr anchorCtr="0" anchor="t" bIns="91425" lIns="91425" spcFirstLastPara="1" rIns="91425" wrap="square" tIns="91425">
            <a:noAutofit/>
          </a:bodyPr>
          <a:lstStyle/>
          <a:p>
            <a:pPr indent="457200" lvl="0" marL="0" rtl="0" algn="l">
              <a:lnSpc>
                <a:spcPct val="100000"/>
              </a:lnSpc>
              <a:spcBef>
                <a:spcPts val="0"/>
              </a:spcBef>
              <a:spcAft>
                <a:spcPts val="0"/>
              </a:spcAft>
              <a:buNone/>
            </a:pPr>
            <a:r>
              <a:rPr b="1" lang="en-GB">
                <a:solidFill>
                  <a:srgbClr val="000000"/>
                </a:solidFill>
              </a:rPr>
              <a:t>PART ONE</a:t>
            </a:r>
            <a:br>
              <a:rPr lang="en-GB" sz="1400">
                <a:solidFill>
                  <a:srgbClr val="000000"/>
                </a:solidFill>
              </a:rPr>
            </a:br>
            <a:endParaRPr sz="1400">
              <a:solidFill>
                <a:srgbClr val="000000"/>
              </a:solidFill>
            </a:endParaRPr>
          </a:p>
          <a:p>
            <a:pPr indent="-317500" lvl="0" marL="457200" rtl="0" algn="l">
              <a:lnSpc>
                <a:spcPct val="115000"/>
              </a:lnSpc>
              <a:spcBef>
                <a:spcPts val="0"/>
              </a:spcBef>
              <a:spcAft>
                <a:spcPts val="0"/>
              </a:spcAft>
              <a:buClr>
                <a:srgbClr val="000000"/>
              </a:buClr>
              <a:buSzPts val="1400"/>
              <a:buAutoNum type="arabicPeriod"/>
            </a:pPr>
            <a:r>
              <a:rPr lang="en-GB" sz="1400">
                <a:solidFill>
                  <a:srgbClr val="000000"/>
                </a:solidFill>
              </a:rPr>
              <a:t>Fold the piece of A4 paper in half (so it’s A5 size), then fold in half again the same way, so you have a long, narrow piece of paper, as in the picture above.</a:t>
            </a:r>
            <a:endParaRPr sz="1400">
              <a:solidFill>
                <a:srgbClr val="000000"/>
              </a:solidFill>
            </a:endParaRPr>
          </a:p>
          <a:p>
            <a:pPr indent="-317500" lvl="0" marL="457200" rtl="0" algn="l">
              <a:lnSpc>
                <a:spcPct val="115000"/>
              </a:lnSpc>
              <a:spcBef>
                <a:spcPts val="0"/>
              </a:spcBef>
              <a:spcAft>
                <a:spcPts val="0"/>
              </a:spcAft>
              <a:buClr>
                <a:srgbClr val="000000"/>
              </a:buClr>
              <a:buSzPts val="1400"/>
              <a:buAutoNum type="arabicPeriod"/>
            </a:pPr>
            <a:r>
              <a:rPr lang="en-GB" sz="1400">
                <a:solidFill>
                  <a:srgbClr val="000000"/>
                </a:solidFill>
              </a:rPr>
              <a:t>Draw a 1cm circle on the left side of the paper. </a:t>
            </a:r>
            <a:endParaRPr sz="1400">
              <a:solidFill>
                <a:srgbClr val="000000"/>
              </a:solidFill>
            </a:endParaRPr>
          </a:p>
          <a:p>
            <a:pPr indent="0" lvl="0" marL="457200" rtl="0" algn="l">
              <a:lnSpc>
                <a:spcPct val="115000"/>
              </a:lnSpc>
              <a:spcBef>
                <a:spcPts val="0"/>
              </a:spcBef>
              <a:spcAft>
                <a:spcPts val="0"/>
              </a:spcAft>
              <a:buNone/>
            </a:pPr>
            <a:r>
              <a:rPr lang="en-GB" sz="1400">
                <a:solidFill>
                  <a:srgbClr val="000000"/>
                </a:solidFill>
              </a:rPr>
              <a:t>Measure 7cm to the right, then draw a 1cm cross.</a:t>
            </a:r>
            <a:endParaRPr sz="1400">
              <a:solidFill>
                <a:srgbClr val="000000"/>
              </a:solidFill>
            </a:endParaRPr>
          </a:p>
          <a:p>
            <a:pPr indent="-317500" lvl="0" marL="457200" rtl="0" algn="l">
              <a:lnSpc>
                <a:spcPct val="115000"/>
              </a:lnSpc>
              <a:spcBef>
                <a:spcPts val="0"/>
              </a:spcBef>
              <a:spcAft>
                <a:spcPts val="0"/>
              </a:spcAft>
              <a:buClr>
                <a:srgbClr val="000000"/>
              </a:buClr>
              <a:buSzPts val="1400"/>
              <a:buAutoNum type="arabicPeriod"/>
            </a:pPr>
            <a:r>
              <a:rPr lang="en-GB" sz="1400">
                <a:solidFill>
                  <a:srgbClr val="000000"/>
                </a:solidFill>
              </a:rPr>
              <a:t>Hold the paper so the cross is on the </a:t>
            </a:r>
            <a:r>
              <a:rPr b="1" lang="en-GB" sz="1400" u="sng">
                <a:solidFill>
                  <a:srgbClr val="000000"/>
                </a:solidFill>
              </a:rPr>
              <a:t>RIGHT</a:t>
            </a:r>
            <a:r>
              <a:rPr lang="en-GB" sz="1400">
                <a:solidFill>
                  <a:srgbClr val="000000"/>
                </a:solidFill>
              </a:rPr>
              <a:t> side, an arm’s length away from your nose. </a:t>
            </a:r>
            <a:endParaRPr sz="1400">
              <a:solidFill>
                <a:srgbClr val="000000"/>
              </a:solidFill>
            </a:endParaRPr>
          </a:p>
          <a:p>
            <a:pPr indent="-317500" lvl="0" marL="457200" rtl="0" algn="l">
              <a:lnSpc>
                <a:spcPct val="115000"/>
              </a:lnSpc>
              <a:spcBef>
                <a:spcPts val="0"/>
              </a:spcBef>
              <a:spcAft>
                <a:spcPts val="0"/>
              </a:spcAft>
              <a:buClr>
                <a:srgbClr val="000000"/>
              </a:buClr>
              <a:buSzPts val="1400"/>
              <a:buAutoNum type="arabicPeriod"/>
            </a:pPr>
            <a:r>
              <a:rPr b="1" lang="en-GB" sz="1400">
                <a:solidFill>
                  <a:srgbClr val="000000"/>
                </a:solidFill>
              </a:rPr>
              <a:t>Close your RIGHT eye</a:t>
            </a:r>
            <a:r>
              <a:rPr lang="en-GB" sz="1400">
                <a:solidFill>
                  <a:srgbClr val="000000"/>
                </a:solidFill>
              </a:rPr>
              <a:t> and </a:t>
            </a:r>
            <a:r>
              <a:rPr b="1" lang="en-GB" sz="1400">
                <a:solidFill>
                  <a:srgbClr val="000000"/>
                </a:solidFill>
              </a:rPr>
              <a:t>look at the cross with your LEFT eye.</a:t>
            </a:r>
            <a:r>
              <a:rPr lang="en-GB" sz="1400">
                <a:solidFill>
                  <a:srgbClr val="000000"/>
                </a:solidFill>
              </a:rPr>
              <a:t> </a:t>
            </a:r>
            <a:endParaRPr sz="1400">
              <a:solidFill>
                <a:srgbClr val="000000"/>
              </a:solidFill>
            </a:endParaRPr>
          </a:p>
          <a:p>
            <a:pPr indent="-317500" lvl="0" marL="457200" rtl="0" algn="l">
              <a:lnSpc>
                <a:spcPct val="115000"/>
              </a:lnSpc>
              <a:spcBef>
                <a:spcPts val="0"/>
              </a:spcBef>
              <a:spcAft>
                <a:spcPts val="0"/>
              </a:spcAft>
              <a:buClr>
                <a:srgbClr val="000000"/>
              </a:buClr>
              <a:buSzPts val="1400"/>
              <a:buAutoNum type="arabicPeriod"/>
            </a:pPr>
            <a:r>
              <a:rPr lang="en-GB" sz="1400">
                <a:solidFill>
                  <a:srgbClr val="000000"/>
                </a:solidFill>
              </a:rPr>
              <a:t>Move the paper </a:t>
            </a:r>
            <a:r>
              <a:rPr b="1" lang="en-GB" sz="1400">
                <a:solidFill>
                  <a:srgbClr val="000000"/>
                </a:solidFill>
              </a:rPr>
              <a:t>very slowly </a:t>
            </a:r>
            <a:r>
              <a:rPr lang="en-GB" sz="1400">
                <a:solidFill>
                  <a:srgbClr val="000000"/>
                </a:solidFill>
              </a:rPr>
              <a:t> towards your nose. Make sure you keep looking at the cross.</a:t>
            </a:r>
            <a:endParaRPr sz="1400">
              <a:solidFill>
                <a:srgbClr val="000000"/>
              </a:solidFill>
            </a:endParaRPr>
          </a:p>
          <a:p>
            <a:pPr indent="-317500" lvl="0" marL="457200" rtl="0" algn="l">
              <a:lnSpc>
                <a:spcPct val="115000"/>
              </a:lnSpc>
              <a:spcBef>
                <a:spcPts val="0"/>
              </a:spcBef>
              <a:spcAft>
                <a:spcPts val="0"/>
              </a:spcAft>
              <a:buClr>
                <a:srgbClr val="000000"/>
              </a:buClr>
              <a:buSzPts val="1400"/>
              <a:buAutoNum type="arabicPeriod"/>
            </a:pPr>
            <a:r>
              <a:rPr lang="en-GB" sz="1400">
                <a:solidFill>
                  <a:srgbClr val="000000"/>
                </a:solidFill>
              </a:rPr>
              <a:t>You will find that the dot disappears then reappears as you move the paper towards you! </a:t>
            </a:r>
            <a:endParaRPr sz="1400">
              <a:solidFill>
                <a:srgbClr val="000000"/>
              </a:solidFill>
            </a:endParaRPr>
          </a:p>
          <a:p>
            <a:pPr indent="-317500" lvl="0" marL="457200" rtl="0" algn="l">
              <a:lnSpc>
                <a:spcPct val="115000"/>
              </a:lnSpc>
              <a:spcBef>
                <a:spcPts val="0"/>
              </a:spcBef>
              <a:spcAft>
                <a:spcPts val="0"/>
              </a:spcAft>
              <a:buClr>
                <a:srgbClr val="000000"/>
              </a:buClr>
              <a:buSzPts val="1400"/>
              <a:buAutoNum type="arabicPeriod"/>
            </a:pPr>
            <a:r>
              <a:rPr lang="en-GB" sz="1400">
                <a:solidFill>
                  <a:srgbClr val="000000"/>
                </a:solidFill>
              </a:rPr>
              <a:t>Repeat for the other eye: turn the paper so the cross is on the left, and cover your left eye. </a:t>
            </a:r>
            <a:endParaRPr sz="1400">
              <a:solidFill>
                <a:srgbClr val="000000"/>
              </a:solidFill>
            </a:endParaRPr>
          </a:p>
        </p:txBody>
      </p:sp>
      <p:pic>
        <p:nvPicPr>
          <p:cNvPr id="97" name="Google Shape;97;p16"/>
          <p:cNvPicPr preferRelativeResize="0"/>
          <p:nvPr/>
        </p:nvPicPr>
        <p:blipFill>
          <a:blip r:embed="rId3">
            <a:alphaModFix/>
          </a:blip>
          <a:stretch>
            <a:fillRect/>
          </a:stretch>
        </p:blipFill>
        <p:spPr>
          <a:xfrm>
            <a:off x="375400" y="239475"/>
            <a:ext cx="1816262" cy="728401"/>
          </a:xfrm>
          <a:prstGeom prst="rect">
            <a:avLst/>
          </a:prstGeom>
          <a:noFill/>
          <a:ln>
            <a:noFill/>
          </a:ln>
        </p:spPr>
      </p:pic>
      <p:grpSp>
        <p:nvGrpSpPr>
          <p:cNvPr id="98" name="Google Shape;98;p16"/>
          <p:cNvGrpSpPr/>
          <p:nvPr/>
        </p:nvGrpSpPr>
        <p:grpSpPr>
          <a:xfrm>
            <a:off x="3527671" y="1149885"/>
            <a:ext cx="4327965" cy="1219605"/>
            <a:chOff x="3320300" y="1073725"/>
            <a:chExt cx="4535700" cy="1403619"/>
          </a:xfrm>
        </p:grpSpPr>
        <p:sp>
          <p:nvSpPr>
            <p:cNvPr id="99" name="Google Shape;99;p16"/>
            <p:cNvSpPr/>
            <p:nvPr/>
          </p:nvSpPr>
          <p:spPr>
            <a:xfrm>
              <a:off x="3320300" y="1073725"/>
              <a:ext cx="4535700" cy="978300"/>
            </a:xfrm>
            <a:prstGeom prst="rect">
              <a:avLst/>
            </a:pr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6"/>
            <p:cNvSpPr/>
            <p:nvPr/>
          </p:nvSpPr>
          <p:spPr>
            <a:xfrm>
              <a:off x="4532132" y="1459114"/>
              <a:ext cx="234300" cy="252000"/>
            </a:xfrm>
            <a:prstGeom prst="ellipse">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6"/>
            <p:cNvSpPr txBox="1"/>
            <p:nvPr/>
          </p:nvSpPr>
          <p:spPr>
            <a:xfrm>
              <a:off x="6142875" y="1315725"/>
              <a:ext cx="429900" cy="38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000"/>
                <a:t>X</a:t>
              </a:r>
              <a:endParaRPr b="1" sz="2000"/>
            </a:p>
          </p:txBody>
        </p:sp>
        <p:sp>
          <p:nvSpPr>
            <p:cNvPr id="102" name="Google Shape;102;p16"/>
            <p:cNvSpPr/>
            <p:nvPr/>
          </p:nvSpPr>
          <p:spPr>
            <a:xfrm>
              <a:off x="4766525" y="2148738"/>
              <a:ext cx="1518300" cy="133500"/>
            </a:xfrm>
            <a:prstGeom prst="leftRightArrow">
              <a:avLst>
                <a:gd fmla="val 50000" name="adj1"/>
                <a:gd fmla="val 50000" name="adj2"/>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6"/>
            <p:cNvSpPr txBox="1"/>
            <p:nvPr/>
          </p:nvSpPr>
          <p:spPr>
            <a:xfrm>
              <a:off x="5113850" y="2225344"/>
              <a:ext cx="622500" cy="25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t>7CM</a:t>
              </a:r>
              <a:endParaRPr b="1"/>
            </a:p>
            <a:p>
              <a:pPr indent="0" lvl="0" marL="0" rtl="0" algn="l">
                <a:spcBef>
                  <a:spcPts val="0"/>
                </a:spcBef>
                <a:spcAft>
                  <a:spcPts val="0"/>
                </a:spcAft>
                <a:buNone/>
              </a:pPr>
              <a:r>
                <a:t/>
              </a:r>
              <a:endParaRPr/>
            </a:p>
          </p:txBody>
        </p:sp>
      </p:grpSp>
      <p:sp>
        <p:nvSpPr>
          <p:cNvPr id="104" name="Google Shape;104;p16"/>
          <p:cNvSpPr txBox="1"/>
          <p:nvPr/>
        </p:nvSpPr>
        <p:spPr>
          <a:xfrm>
            <a:off x="560425" y="1082300"/>
            <a:ext cx="2661000" cy="98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GB" sz="1200" u="sng"/>
              <a:t>Equipment:</a:t>
            </a:r>
            <a:endParaRPr b="1" i="1" sz="1200" u="sng"/>
          </a:p>
          <a:p>
            <a:pPr indent="-304800" lvl="0" marL="457200" rtl="0" algn="l">
              <a:spcBef>
                <a:spcPts val="0"/>
              </a:spcBef>
              <a:spcAft>
                <a:spcPts val="0"/>
              </a:spcAft>
              <a:buSzPts val="1200"/>
              <a:buChar char="●"/>
            </a:pPr>
            <a:r>
              <a:rPr b="1" i="1" lang="en-GB" sz="1200"/>
              <a:t>P</a:t>
            </a:r>
            <a:r>
              <a:rPr b="1" i="1" lang="en-GB" sz="1200"/>
              <a:t>iece of A4 paper</a:t>
            </a:r>
            <a:endParaRPr b="1" i="1" sz="1200"/>
          </a:p>
          <a:p>
            <a:pPr indent="-304800" lvl="0" marL="457200" rtl="0" algn="l">
              <a:spcBef>
                <a:spcPts val="0"/>
              </a:spcBef>
              <a:spcAft>
                <a:spcPts val="0"/>
              </a:spcAft>
              <a:buSzPts val="1200"/>
              <a:buChar char="●"/>
            </a:pPr>
            <a:r>
              <a:rPr b="1" i="1" lang="en-GB" sz="1200"/>
              <a:t>Ruler</a:t>
            </a:r>
            <a:endParaRPr b="1" i="1" sz="1200"/>
          </a:p>
          <a:p>
            <a:pPr indent="-304800" lvl="0" marL="457200" rtl="0" algn="l">
              <a:spcBef>
                <a:spcPts val="0"/>
              </a:spcBef>
              <a:spcAft>
                <a:spcPts val="0"/>
              </a:spcAft>
              <a:buSzPts val="1200"/>
              <a:buChar char="●"/>
            </a:pPr>
            <a:r>
              <a:rPr b="1" i="1" lang="en-GB" sz="1200"/>
              <a:t>Black pen</a:t>
            </a:r>
            <a:endParaRPr b="1" i="1" sz="12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7"/>
          <p:cNvSpPr txBox="1"/>
          <p:nvPr>
            <p:ph type="title"/>
          </p:nvPr>
        </p:nvSpPr>
        <p:spPr>
          <a:xfrm>
            <a:off x="2596250" y="380025"/>
            <a:ext cx="6297000" cy="72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3800">
                <a:solidFill>
                  <a:srgbClr val="0C98C9"/>
                </a:solidFill>
              </a:rPr>
              <a:t>Finding your Blind Spot</a:t>
            </a:r>
            <a:endParaRPr sz="3800">
              <a:solidFill>
                <a:srgbClr val="0C98C9"/>
              </a:solidFill>
            </a:endParaRPr>
          </a:p>
        </p:txBody>
      </p:sp>
      <p:sp>
        <p:nvSpPr>
          <p:cNvPr id="110" name="Google Shape;110;p17"/>
          <p:cNvSpPr txBox="1"/>
          <p:nvPr>
            <p:ph idx="1" type="body"/>
          </p:nvPr>
        </p:nvSpPr>
        <p:spPr>
          <a:xfrm>
            <a:off x="311700" y="2422375"/>
            <a:ext cx="8520600" cy="2265600"/>
          </a:xfrm>
          <a:prstGeom prst="rect">
            <a:avLst/>
          </a:prstGeom>
        </p:spPr>
        <p:txBody>
          <a:bodyPr anchorCtr="0" anchor="t" bIns="91425" lIns="91425" spcFirstLastPara="1" rIns="91425" wrap="square" tIns="91425">
            <a:noAutofit/>
          </a:bodyPr>
          <a:lstStyle/>
          <a:p>
            <a:pPr indent="457200" lvl="0" marL="0" rtl="0" algn="l">
              <a:lnSpc>
                <a:spcPct val="100000"/>
              </a:lnSpc>
              <a:spcBef>
                <a:spcPts val="0"/>
              </a:spcBef>
              <a:spcAft>
                <a:spcPts val="0"/>
              </a:spcAft>
              <a:buNone/>
            </a:pPr>
            <a:r>
              <a:rPr b="1" lang="en-GB">
                <a:solidFill>
                  <a:schemeClr val="dk1"/>
                </a:solidFill>
              </a:rPr>
              <a:t>PART TWO</a:t>
            </a:r>
            <a:br>
              <a:rPr lang="en-GB" sz="1400">
                <a:solidFill>
                  <a:schemeClr val="dk1"/>
                </a:solidFill>
              </a:rPr>
            </a:br>
            <a:endParaRPr sz="1400">
              <a:solidFill>
                <a:schemeClr val="dk1"/>
              </a:solidFill>
            </a:endParaRPr>
          </a:p>
          <a:p>
            <a:pPr indent="-323850" lvl="0" marL="457200" rtl="0" algn="l">
              <a:lnSpc>
                <a:spcPct val="115000"/>
              </a:lnSpc>
              <a:spcBef>
                <a:spcPts val="0"/>
              </a:spcBef>
              <a:spcAft>
                <a:spcPts val="0"/>
              </a:spcAft>
              <a:buClr>
                <a:schemeClr val="dk1"/>
              </a:buClr>
              <a:buSzPts val="1500"/>
              <a:buAutoNum type="arabicPeriod"/>
            </a:pPr>
            <a:r>
              <a:rPr lang="en-GB" sz="1500">
                <a:solidFill>
                  <a:schemeClr val="dk1"/>
                </a:solidFill>
              </a:rPr>
              <a:t>Draw a line straight through the circle and cross as shown. </a:t>
            </a:r>
            <a:endParaRPr sz="1500">
              <a:solidFill>
                <a:schemeClr val="dk1"/>
              </a:solidFill>
            </a:endParaRPr>
          </a:p>
          <a:p>
            <a:pPr indent="-323850" lvl="0" marL="457200" rtl="0" algn="l">
              <a:lnSpc>
                <a:spcPct val="115000"/>
              </a:lnSpc>
              <a:spcBef>
                <a:spcPts val="0"/>
              </a:spcBef>
              <a:spcAft>
                <a:spcPts val="0"/>
              </a:spcAft>
              <a:buClr>
                <a:schemeClr val="dk1"/>
              </a:buClr>
              <a:buSzPts val="1500"/>
              <a:buAutoNum type="arabicPeriod"/>
            </a:pPr>
            <a:r>
              <a:rPr lang="en-GB" sz="1500">
                <a:solidFill>
                  <a:schemeClr val="dk1"/>
                </a:solidFill>
              </a:rPr>
              <a:t>Repeat Part One. You will find that even when you can’t see the circle, the line appears to have no gaps. </a:t>
            </a:r>
            <a:endParaRPr sz="1500">
              <a:solidFill>
                <a:schemeClr val="dk1"/>
              </a:solidFill>
            </a:endParaRPr>
          </a:p>
          <a:p>
            <a:pPr indent="0" lvl="0" marL="0" rtl="0" algn="l">
              <a:lnSpc>
                <a:spcPct val="115000"/>
              </a:lnSpc>
              <a:spcBef>
                <a:spcPts val="0"/>
              </a:spcBef>
              <a:spcAft>
                <a:spcPts val="0"/>
              </a:spcAft>
              <a:buNone/>
            </a:pPr>
            <a:r>
              <a:t/>
            </a:r>
            <a:endParaRPr sz="1500">
              <a:solidFill>
                <a:schemeClr val="dk1"/>
              </a:solidFill>
            </a:endParaRPr>
          </a:p>
          <a:p>
            <a:pPr indent="0" lvl="0" marL="0" rtl="0" algn="l">
              <a:lnSpc>
                <a:spcPct val="115000"/>
              </a:lnSpc>
              <a:spcBef>
                <a:spcPts val="0"/>
              </a:spcBef>
              <a:spcAft>
                <a:spcPts val="0"/>
              </a:spcAft>
              <a:buNone/>
            </a:pPr>
            <a:r>
              <a:t/>
            </a:r>
            <a:endParaRPr sz="1500">
              <a:solidFill>
                <a:schemeClr val="dk1"/>
              </a:solidFill>
            </a:endParaRPr>
          </a:p>
          <a:p>
            <a:pPr indent="0" lvl="0" marL="457200" rtl="0" algn="l">
              <a:lnSpc>
                <a:spcPct val="115000"/>
              </a:lnSpc>
              <a:spcBef>
                <a:spcPts val="0"/>
              </a:spcBef>
              <a:spcAft>
                <a:spcPts val="0"/>
              </a:spcAft>
              <a:buNone/>
            </a:pPr>
            <a:r>
              <a:rPr b="1" i="1" lang="en-GB" sz="1500">
                <a:solidFill>
                  <a:schemeClr val="dk1"/>
                </a:solidFill>
              </a:rPr>
              <a:t>What’s going on?</a:t>
            </a:r>
            <a:r>
              <a:rPr b="1" i="1" lang="en-GB" sz="1500">
                <a:solidFill>
                  <a:schemeClr val="dk1"/>
                </a:solidFill>
                <a:latin typeface="Comic Sans MS"/>
                <a:ea typeface="Comic Sans MS"/>
                <a:cs typeface="Comic Sans MS"/>
                <a:sym typeface="Comic Sans MS"/>
              </a:rPr>
              <a:t> </a:t>
            </a:r>
            <a:endParaRPr b="1" i="1" sz="1400">
              <a:solidFill>
                <a:srgbClr val="FF0000"/>
              </a:solidFill>
              <a:latin typeface="Comic Sans MS"/>
              <a:ea typeface="Comic Sans MS"/>
              <a:cs typeface="Comic Sans MS"/>
              <a:sym typeface="Comic Sans MS"/>
            </a:endParaRPr>
          </a:p>
        </p:txBody>
      </p:sp>
      <p:pic>
        <p:nvPicPr>
          <p:cNvPr id="111" name="Google Shape;111;p17"/>
          <p:cNvPicPr preferRelativeResize="0"/>
          <p:nvPr/>
        </p:nvPicPr>
        <p:blipFill>
          <a:blip r:embed="rId3">
            <a:alphaModFix/>
          </a:blip>
          <a:stretch>
            <a:fillRect/>
          </a:stretch>
        </p:blipFill>
        <p:spPr>
          <a:xfrm>
            <a:off x="527800" y="391875"/>
            <a:ext cx="1816262" cy="728401"/>
          </a:xfrm>
          <a:prstGeom prst="rect">
            <a:avLst/>
          </a:prstGeom>
          <a:noFill/>
          <a:ln>
            <a:noFill/>
          </a:ln>
        </p:spPr>
      </p:pic>
      <p:grpSp>
        <p:nvGrpSpPr>
          <p:cNvPr id="112" name="Google Shape;112;p17"/>
          <p:cNvGrpSpPr/>
          <p:nvPr/>
        </p:nvGrpSpPr>
        <p:grpSpPr>
          <a:xfrm>
            <a:off x="3527671" y="1378485"/>
            <a:ext cx="4327965" cy="850045"/>
            <a:chOff x="3527671" y="1073685"/>
            <a:chExt cx="4327965" cy="850045"/>
          </a:xfrm>
        </p:grpSpPr>
        <p:grpSp>
          <p:nvGrpSpPr>
            <p:cNvPr id="113" name="Google Shape;113;p17"/>
            <p:cNvGrpSpPr/>
            <p:nvPr/>
          </p:nvGrpSpPr>
          <p:grpSpPr>
            <a:xfrm>
              <a:off x="3527671" y="1073685"/>
              <a:ext cx="4327965" cy="850045"/>
              <a:chOff x="3320300" y="1073725"/>
              <a:chExt cx="4535700" cy="978300"/>
            </a:xfrm>
          </p:grpSpPr>
          <p:sp>
            <p:nvSpPr>
              <p:cNvPr id="114" name="Google Shape;114;p17"/>
              <p:cNvSpPr/>
              <p:nvPr/>
            </p:nvSpPr>
            <p:spPr>
              <a:xfrm>
                <a:off x="3320300" y="1073725"/>
                <a:ext cx="4535700" cy="978300"/>
              </a:xfrm>
              <a:prstGeom prst="rect">
                <a:avLst/>
              </a:pr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7"/>
              <p:cNvSpPr/>
              <p:nvPr/>
            </p:nvSpPr>
            <p:spPr>
              <a:xfrm>
                <a:off x="4532132" y="1459114"/>
                <a:ext cx="234300" cy="252000"/>
              </a:xfrm>
              <a:prstGeom prst="ellipse">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7"/>
              <p:cNvSpPr txBox="1"/>
              <p:nvPr/>
            </p:nvSpPr>
            <p:spPr>
              <a:xfrm>
                <a:off x="6142875" y="1315725"/>
                <a:ext cx="429900" cy="38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000"/>
                  <a:t>X</a:t>
                </a:r>
                <a:endParaRPr b="1" sz="2000"/>
              </a:p>
            </p:txBody>
          </p:sp>
        </p:grpSp>
        <p:cxnSp>
          <p:nvCxnSpPr>
            <p:cNvPr id="117" name="Google Shape;117;p17"/>
            <p:cNvCxnSpPr/>
            <p:nvPr/>
          </p:nvCxnSpPr>
          <p:spPr>
            <a:xfrm>
              <a:off x="3946300" y="1492800"/>
              <a:ext cx="3369900" cy="29700"/>
            </a:xfrm>
            <a:prstGeom prst="straightConnector1">
              <a:avLst/>
            </a:prstGeom>
            <a:noFill/>
            <a:ln cap="flat" cmpd="sng" w="38100">
              <a:solidFill>
                <a:schemeClr val="dk2"/>
              </a:solidFill>
              <a:prstDash val="solid"/>
              <a:round/>
              <a:headEnd len="med" w="med" type="none"/>
              <a:tailEnd len="med" w="med" type="none"/>
            </a:ln>
          </p:spPr>
        </p:cxn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18"/>
          <p:cNvSpPr txBox="1"/>
          <p:nvPr>
            <p:ph type="title"/>
          </p:nvPr>
        </p:nvSpPr>
        <p:spPr>
          <a:xfrm>
            <a:off x="311700" y="2926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GB" sz="4000">
                <a:solidFill>
                  <a:schemeClr val="accent5"/>
                </a:solidFill>
              </a:rPr>
              <a:t> </a:t>
            </a:r>
            <a:r>
              <a:rPr b="1" lang="en-GB" sz="4000">
                <a:solidFill>
                  <a:srgbClr val="0C98C9"/>
                </a:solidFill>
              </a:rPr>
              <a:t>What is a Dominant Eye?</a:t>
            </a:r>
            <a:endParaRPr sz="4000">
              <a:solidFill>
                <a:srgbClr val="0C98C9"/>
              </a:solidFill>
            </a:endParaRPr>
          </a:p>
          <a:p>
            <a:pPr indent="0" lvl="0" marL="0" rtl="0" algn="l">
              <a:spcBef>
                <a:spcPts val="0"/>
              </a:spcBef>
              <a:spcAft>
                <a:spcPts val="0"/>
              </a:spcAft>
              <a:buNone/>
            </a:pPr>
            <a:r>
              <a:t/>
            </a:r>
            <a:endParaRPr/>
          </a:p>
        </p:txBody>
      </p:sp>
      <p:sp>
        <p:nvSpPr>
          <p:cNvPr id="123" name="Google Shape;123;p18"/>
          <p:cNvSpPr txBox="1"/>
          <p:nvPr>
            <p:ph idx="1" type="body"/>
          </p:nvPr>
        </p:nvSpPr>
        <p:spPr>
          <a:xfrm>
            <a:off x="297000" y="2842725"/>
            <a:ext cx="4705200" cy="2180100"/>
          </a:xfrm>
          <a:prstGeom prst="rect">
            <a:avLst/>
          </a:prstGeom>
        </p:spPr>
        <p:txBody>
          <a:bodyPr anchorCtr="0" anchor="t" bIns="91425" lIns="91425" spcFirstLastPara="1" rIns="91425" wrap="square" tIns="91425">
            <a:noAutofit/>
          </a:bodyPr>
          <a:lstStyle/>
          <a:p>
            <a:pPr indent="-336550" lvl="0" marL="457200" rtl="0" algn="l">
              <a:lnSpc>
                <a:spcPct val="115000"/>
              </a:lnSpc>
              <a:spcBef>
                <a:spcPts val="0"/>
              </a:spcBef>
              <a:spcAft>
                <a:spcPts val="0"/>
              </a:spcAft>
              <a:buClr>
                <a:srgbClr val="000000"/>
              </a:buClr>
              <a:buSzPts val="1700"/>
              <a:buChar char="●"/>
            </a:pPr>
            <a:r>
              <a:rPr lang="en-GB" sz="1700">
                <a:solidFill>
                  <a:srgbClr val="000000"/>
                </a:solidFill>
              </a:rPr>
              <a:t>This is the eye that we prefer to use, and which sends slightly more information to the brain about what we are seeing.</a:t>
            </a:r>
            <a:br>
              <a:rPr lang="en-GB" sz="1700">
                <a:solidFill>
                  <a:srgbClr val="000000"/>
                </a:solidFill>
              </a:rPr>
            </a:br>
            <a:endParaRPr sz="1700">
              <a:solidFill>
                <a:srgbClr val="000000"/>
              </a:solidFill>
            </a:endParaRPr>
          </a:p>
          <a:p>
            <a:pPr indent="-336550" lvl="0" marL="457200" rtl="0" algn="l">
              <a:spcBef>
                <a:spcPts val="0"/>
              </a:spcBef>
              <a:spcAft>
                <a:spcPts val="0"/>
              </a:spcAft>
              <a:buClr>
                <a:srgbClr val="000000"/>
              </a:buClr>
              <a:buSzPts val="1700"/>
              <a:buChar char="●"/>
            </a:pPr>
            <a:r>
              <a:rPr lang="en-GB" sz="1700">
                <a:solidFill>
                  <a:srgbClr val="000000"/>
                </a:solidFill>
              </a:rPr>
              <a:t>People can be right-eye dominant, left-eye dominant, or neither. </a:t>
            </a:r>
            <a:endParaRPr sz="1700">
              <a:solidFill>
                <a:srgbClr val="000000"/>
              </a:solidFill>
            </a:endParaRPr>
          </a:p>
        </p:txBody>
      </p:sp>
      <p:pic>
        <p:nvPicPr>
          <p:cNvPr id="124" name="Google Shape;124;p18"/>
          <p:cNvPicPr preferRelativeResize="0"/>
          <p:nvPr/>
        </p:nvPicPr>
        <p:blipFill>
          <a:blip r:embed="rId3">
            <a:alphaModFix/>
          </a:blip>
          <a:stretch>
            <a:fillRect/>
          </a:stretch>
        </p:blipFill>
        <p:spPr>
          <a:xfrm>
            <a:off x="5110325" y="3116724"/>
            <a:ext cx="3710400" cy="1591400"/>
          </a:xfrm>
          <a:prstGeom prst="rect">
            <a:avLst/>
          </a:prstGeom>
          <a:noFill/>
          <a:ln>
            <a:noFill/>
          </a:ln>
        </p:spPr>
      </p:pic>
      <p:sp>
        <p:nvSpPr>
          <p:cNvPr id="125" name="Google Shape;125;p18"/>
          <p:cNvSpPr txBox="1"/>
          <p:nvPr/>
        </p:nvSpPr>
        <p:spPr>
          <a:xfrm>
            <a:off x="311700" y="1200825"/>
            <a:ext cx="8412600" cy="1755600"/>
          </a:xfrm>
          <a:prstGeom prst="rect">
            <a:avLst/>
          </a:prstGeom>
          <a:noFill/>
          <a:ln>
            <a:noFill/>
          </a:ln>
        </p:spPr>
        <p:txBody>
          <a:bodyPr anchorCtr="0" anchor="t" bIns="91425" lIns="91425" spcFirstLastPara="1" rIns="91425" wrap="square" tIns="91425">
            <a:noAutofit/>
          </a:bodyPr>
          <a:lstStyle/>
          <a:p>
            <a:pPr indent="-336550" lvl="0" marL="457200" rtl="0" algn="l">
              <a:lnSpc>
                <a:spcPct val="115000"/>
              </a:lnSpc>
              <a:spcBef>
                <a:spcPts val="0"/>
              </a:spcBef>
              <a:spcAft>
                <a:spcPts val="0"/>
              </a:spcAft>
              <a:buClr>
                <a:srgbClr val="000000"/>
              </a:buClr>
              <a:buSzPts val="1700"/>
              <a:buChar char="●"/>
            </a:pPr>
            <a:r>
              <a:rPr lang="en-GB" sz="1700"/>
              <a:t>Because our eyes are in slightly different positions, they actually see two </a:t>
            </a:r>
            <a:r>
              <a:rPr lang="en-GB" sz="1700"/>
              <a:t>slightly different images.. </a:t>
            </a:r>
            <a:br>
              <a:rPr lang="en-GB" sz="1700"/>
            </a:br>
            <a:endParaRPr sz="1700"/>
          </a:p>
          <a:p>
            <a:pPr indent="-336550" lvl="0" marL="457200" rtl="0" algn="l">
              <a:lnSpc>
                <a:spcPct val="115000"/>
              </a:lnSpc>
              <a:spcBef>
                <a:spcPts val="0"/>
              </a:spcBef>
              <a:spcAft>
                <a:spcPts val="0"/>
              </a:spcAft>
              <a:buClr>
                <a:srgbClr val="000000"/>
              </a:buClr>
              <a:buSzPts val="1700"/>
              <a:buChar char="●"/>
            </a:pPr>
            <a:r>
              <a:rPr lang="en-GB" sz="1700"/>
              <a:t>However, when looking at something with both eyes, most people see the image from one eye more than the other = your dominant eye.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19"/>
          <p:cNvSpPr txBox="1"/>
          <p:nvPr>
            <p:ph type="title"/>
          </p:nvPr>
        </p:nvSpPr>
        <p:spPr>
          <a:xfrm>
            <a:off x="2198500" y="315675"/>
            <a:ext cx="6368100" cy="666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sz="3700">
                <a:solidFill>
                  <a:srgbClr val="0C98C9"/>
                </a:solidFill>
              </a:rPr>
              <a:t>Finding your Dominant Eye</a:t>
            </a:r>
            <a:endParaRPr sz="3800">
              <a:solidFill>
                <a:srgbClr val="0C98C9"/>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31" name="Google Shape;131;p19"/>
          <p:cNvSpPr txBox="1"/>
          <p:nvPr>
            <p:ph idx="1" type="body"/>
          </p:nvPr>
        </p:nvSpPr>
        <p:spPr>
          <a:xfrm>
            <a:off x="527800" y="1130175"/>
            <a:ext cx="8173500" cy="39453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Clr>
                <a:srgbClr val="000000"/>
              </a:buClr>
              <a:buSzPts val="1500"/>
              <a:buAutoNum type="arabicPeriod"/>
            </a:pPr>
            <a:r>
              <a:rPr lang="en-GB" sz="1500">
                <a:solidFill>
                  <a:srgbClr val="000000"/>
                </a:solidFill>
              </a:rPr>
              <a:t>Make a triangle ith your index fingers and thumbs.</a:t>
            </a:r>
            <a:endParaRPr sz="1500">
              <a:solidFill>
                <a:srgbClr val="000000"/>
              </a:solidFill>
            </a:endParaRPr>
          </a:p>
          <a:p>
            <a:pPr indent="-323850" lvl="0" marL="457200" rtl="0" algn="l">
              <a:spcBef>
                <a:spcPts val="1000"/>
              </a:spcBef>
              <a:spcAft>
                <a:spcPts val="0"/>
              </a:spcAft>
              <a:buClr>
                <a:srgbClr val="000000"/>
              </a:buClr>
              <a:buSzPts val="1500"/>
              <a:buAutoNum type="arabicPeriod"/>
            </a:pPr>
            <a:r>
              <a:rPr lang="en-GB" sz="1500">
                <a:solidFill>
                  <a:srgbClr val="000000"/>
                </a:solidFill>
              </a:rPr>
              <a:t>Hold your arms straight out in front of you, as far away as possible. </a:t>
            </a:r>
            <a:endParaRPr sz="1500">
              <a:solidFill>
                <a:srgbClr val="000000"/>
              </a:solidFill>
            </a:endParaRPr>
          </a:p>
          <a:p>
            <a:pPr indent="-323850" lvl="0" marL="457200" rtl="0" algn="l">
              <a:spcBef>
                <a:spcPts val="1000"/>
              </a:spcBef>
              <a:spcAft>
                <a:spcPts val="0"/>
              </a:spcAft>
              <a:buClr>
                <a:srgbClr val="000000"/>
              </a:buClr>
              <a:buSzPts val="1500"/>
              <a:buAutoNum type="arabicPeriod"/>
            </a:pPr>
            <a:r>
              <a:rPr lang="en-GB" sz="1500">
                <a:solidFill>
                  <a:srgbClr val="000000"/>
                </a:solidFill>
              </a:rPr>
              <a:t>With both eyes open, look through the triangle at an object in the distance (at least 3m away). Make sure the object is in the centre of the triangle. </a:t>
            </a:r>
            <a:endParaRPr sz="1500">
              <a:solidFill>
                <a:srgbClr val="000000"/>
              </a:solidFill>
            </a:endParaRPr>
          </a:p>
          <a:p>
            <a:pPr indent="-323850" lvl="0" marL="457200" rtl="0" algn="l">
              <a:spcBef>
                <a:spcPts val="1000"/>
              </a:spcBef>
              <a:spcAft>
                <a:spcPts val="0"/>
              </a:spcAft>
              <a:buClr>
                <a:srgbClr val="000000"/>
              </a:buClr>
              <a:buSzPts val="1500"/>
              <a:buAutoNum type="arabicPeriod"/>
            </a:pPr>
            <a:r>
              <a:rPr lang="en-GB" sz="1500">
                <a:solidFill>
                  <a:srgbClr val="000000"/>
                </a:solidFill>
              </a:rPr>
              <a:t>Keep your hand still, but close your right eye. Does the </a:t>
            </a:r>
            <a:br>
              <a:rPr lang="en-GB" sz="1500">
                <a:solidFill>
                  <a:srgbClr val="000000"/>
                </a:solidFill>
              </a:rPr>
            </a:br>
            <a:r>
              <a:rPr lang="en-GB" sz="1500">
                <a:solidFill>
                  <a:srgbClr val="000000"/>
                </a:solidFill>
              </a:rPr>
              <a:t>object stay in the centre of the triangle or appear to move?</a:t>
            </a:r>
            <a:endParaRPr sz="1500">
              <a:solidFill>
                <a:srgbClr val="000000"/>
              </a:solidFill>
            </a:endParaRPr>
          </a:p>
          <a:p>
            <a:pPr indent="-323850" lvl="0" marL="457200" rtl="0" algn="l">
              <a:spcBef>
                <a:spcPts val="1000"/>
              </a:spcBef>
              <a:spcAft>
                <a:spcPts val="0"/>
              </a:spcAft>
              <a:buClr>
                <a:srgbClr val="000000"/>
              </a:buClr>
              <a:buSzPts val="1500"/>
              <a:buFont typeface="Comic Sans MS"/>
              <a:buAutoNum type="arabicPeriod"/>
            </a:pPr>
            <a:r>
              <a:rPr lang="en-GB" sz="1500">
                <a:solidFill>
                  <a:srgbClr val="000000"/>
                </a:solidFill>
              </a:rPr>
              <a:t>Still keeping your hands still, now open your right eye </a:t>
            </a:r>
            <a:br>
              <a:rPr lang="en-GB" sz="1500">
                <a:solidFill>
                  <a:srgbClr val="000000"/>
                </a:solidFill>
              </a:rPr>
            </a:br>
            <a:r>
              <a:rPr lang="en-GB" sz="1500">
                <a:solidFill>
                  <a:srgbClr val="000000"/>
                </a:solidFill>
              </a:rPr>
              <a:t>but close your left. Does the object stay in the centre of </a:t>
            </a:r>
            <a:br>
              <a:rPr lang="en-GB" sz="1500">
                <a:solidFill>
                  <a:srgbClr val="000000"/>
                </a:solidFill>
              </a:rPr>
            </a:br>
            <a:r>
              <a:rPr lang="en-GB" sz="1500">
                <a:solidFill>
                  <a:srgbClr val="000000"/>
                </a:solidFill>
              </a:rPr>
              <a:t>the triangle or appear to move?</a:t>
            </a:r>
            <a:endParaRPr sz="1500">
              <a:solidFill>
                <a:srgbClr val="000000"/>
              </a:solidFill>
            </a:endParaRPr>
          </a:p>
          <a:p>
            <a:pPr indent="-336550" lvl="0" marL="457200" rtl="0" algn="l">
              <a:spcBef>
                <a:spcPts val="1000"/>
              </a:spcBef>
              <a:spcAft>
                <a:spcPts val="0"/>
              </a:spcAft>
              <a:buClr>
                <a:srgbClr val="000000"/>
              </a:buClr>
              <a:buSzPts val="1700"/>
              <a:buAutoNum type="arabicPeriod"/>
            </a:pPr>
            <a:r>
              <a:rPr lang="en-GB" sz="1500">
                <a:solidFill>
                  <a:srgbClr val="000000"/>
                </a:solidFill>
              </a:rPr>
              <a:t>The eye that was open when the object move the least, </a:t>
            </a:r>
            <a:br>
              <a:rPr lang="en-GB" sz="1500">
                <a:solidFill>
                  <a:srgbClr val="000000"/>
                </a:solidFill>
              </a:rPr>
            </a:br>
            <a:r>
              <a:rPr lang="en-GB" sz="1500">
                <a:solidFill>
                  <a:srgbClr val="000000"/>
                </a:solidFill>
              </a:rPr>
              <a:t>is your dominant eye.</a:t>
            </a:r>
            <a:r>
              <a:rPr lang="en-GB" sz="1700">
                <a:solidFill>
                  <a:srgbClr val="000000"/>
                </a:solidFill>
              </a:rPr>
              <a:t> </a:t>
            </a:r>
            <a:endParaRPr sz="1700">
              <a:solidFill>
                <a:srgbClr val="000000"/>
              </a:solidFill>
            </a:endParaRPr>
          </a:p>
          <a:p>
            <a:pPr indent="0" lvl="0" marL="0" rtl="0" algn="l">
              <a:spcBef>
                <a:spcPts val="1000"/>
              </a:spcBef>
              <a:spcAft>
                <a:spcPts val="0"/>
              </a:spcAft>
              <a:buNone/>
            </a:pPr>
            <a:r>
              <a:t/>
            </a:r>
            <a:endParaRPr/>
          </a:p>
          <a:p>
            <a:pPr indent="0" lvl="0" marL="0" rtl="0" algn="l">
              <a:spcBef>
                <a:spcPts val="1600"/>
              </a:spcBef>
              <a:spcAft>
                <a:spcPts val="1600"/>
              </a:spcAft>
              <a:buNone/>
            </a:pPr>
            <a:r>
              <a:t/>
            </a:r>
            <a:endParaRPr/>
          </a:p>
        </p:txBody>
      </p:sp>
      <p:pic>
        <p:nvPicPr>
          <p:cNvPr id="132" name="Google Shape;132;p19"/>
          <p:cNvPicPr preferRelativeResize="0"/>
          <p:nvPr/>
        </p:nvPicPr>
        <p:blipFill>
          <a:blip r:embed="rId3">
            <a:alphaModFix/>
          </a:blip>
          <a:stretch>
            <a:fillRect/>
          </a:stretch>
        </p:blipFill>
        <p:spPr>
          <a:xfrm>
            <a:off x="301300" y="239475"/>
            <a:ext cx="1662154" cy="666601"/>
          </a:xfrm>
          <a:prstGeom prst="rect">
            <a:avLst/>
          </a:prstGeom>
          <a:noFill/>
          <a:ln>
            <a:noFill/>
          </a:ln>
        </p:spPr>
      </p:pic>
      <p:pic>
        <p:nvPicPr>
          <p:cNvPr id="133" name="Google Shape;133;p19"/>
          <p:cNvPicPr preferRelativeResize="0"/>
          <p:nvPr/>
        </p:nvPicPr>
        <p:blipFill>
          <a:blip r:embed="rId4">
            <a:alphaModFix/>
          </a:blip>
          <a:stretch>
            <a:fillRect/>
          </a:stretch>
        </p:blipFill>
        <p:spPr>
          <a:xfrm>
            <a:off x="6210725" y="2617900"/>
            <a:ext cx="2642854" cy="205025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0"/>
          <p:cNvSpPr txBox="1"/>
          <p:nvPr>
            <p:ph type="title"/>
          </p:nvPr>
        </p:nvSpPr>
        <p:spPr>
          <a:xfrm>
            <a:off x="311700" y="2926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GB" sz="4000">
                <a:solidFill>
                  <a:srgbClr val="0C98C9"/>
                </a:solidFill>
              </a:rPr>
              <a:t> What is an Optical Illusion?</a:t>
            </a:r>
            <a:endParaRPr sz="4000">
              <a:solidFill>
                <a:srgbClr val="0C98C9"/>
              </a:solidFill>
            </a:endParaRPr>
          </a:p>
          <a:p>
            <a:pPr indent="0" lvl="0" marL="0" rtl="0" algn="l">
              <a:spcBef>
                <a:spcPts val="0"/>
              </a:spcBef>
              <a:spcAft>
                <a:spcPts val="0"/>
              </a:spcAft>
              <a:buNone/>
            </a:pPr>
            <a:r>
              <a:t/>
            </a:r>
            <a:endParaRPr/>
          </a:p>
        </p:txBody>
      </p:sp>
      <p:sp>
        <p:nvSpPr>
          <p:cNvPr id="139" name="Google Shape;139;p20"/>
          <p:cNvSpPr txBox="1"/>
          <p:nvPr/>
        </p:nvSpPr>
        <p:spPr>
          <a:xfrm>
            <a:off x="311700" y="2034475"/>
            <a:ext cx="5610600" cy="2704500"/>
          </a:xfrm>
          <a:prstGeom prst="rect">
            <a:avLst/>
          </a:prstGeom>
          <a:noFill/>
          <a:ln>
            <a:noFill/>
          </a:ln>
        </p:spPr>
        <p:txBody>
          <a:bodyPr anchorCtr="0" anchor="t" bIns="91425" lIns="91425" spcFirstLastPara="1" rIns="91425" wrap="square" tIns="91425">
            <a:noAutofit/>
          </a:bodyPr>
          <a:lstStyle/>
          <a:p>
            <a:pPr indent="-323850" lvl="0" marL="457200" rtl="0" algn="l">
              <a:lnSpc>
                <a:spcPct val="115000"/>
              </a:lnSpc>
              <a:spcBef>
                <a:spcPts val="1200"/>
              </a:spcBef>
              <a:spcAft>
                <a:spcPts val="0"/>
              </a:spcAft>
              <a:buClr>
                <a:schemeClr val="dk1"/>
              </a:buClr>
              <a:buSzPts val="1500"/>
              <a:buChar char="●"/>
            </a:pPr>
            <a:r>
              <a:rPr lang="en-GB" sz="1500">
                <a:solidFill>
                  <a:schemeClr val="dk1"/>
                </a:solidFill>
              </a:rPr>
              <a:t>The problem is that these signals between our eyes and brain are very basic. Sometimes the brain must “fill in the blanks” from the signals it gets from the eyes, or it gets these signals mixed up. </a:t>
            </a:r>
            <a:br>
              <a:rPr lang="en-GB" sz="1500">
                <a:solidFill>
                  <a:schemeClr val="dk1"/>
                </a:solidFill>
              </a:rPr>
            </a:br>
            <a:endParaRPr sz="1500">
              <a:solidFill>
                <a:schemeClr val="dk1"/>
              </a:solidFill>
            </a:endParaRPr>
          </a:p>
          <a:p>
            <a:pPr indent="-336550" lvl="0" marL="457200" rtl="0" algn="l">
              <a:lnSpc>
                <a:spcPct val="115000"/>
              </a:lnSpc>
              <a:spcBef>
                <a:spcPts val="0"/>
              </a:spcBef>
              <a:spcAft>
                <a:spcPts val="0"/>
              </a:spcAft>
              <a:buClr>
                <a:srgbClr val="000000"/>
              </a:buClr>
              <a:buSzPts val="1700"/>
              <a:buChar char="●"/>
            </a:pPr>
            <a:r>
              <a:rPr b="1" lang="en-GB" sz="1500">
                <a:solidFill>
                  <a:schemeClr val="dk1"/>
                </a:solidFill>
              </a:rPr>
              <a:t>Optical illusion = when the brain gets confused about what it is seeing.  </a:t>
            </a:r>
            <a:r>
              <a:rPr lang="en-GB" sz="1500">
                <a:solidFill>
                  <a:schemeClr val="dk1"/>
                </a:solidFill>
              </a:rPr>
              <a:t>For example, the brain might think things are moving when they’re not or see colours that aren’t really there. </a:t>
            </a:r>
            <a:endParaRPr sz="1700"/>
          </a:p>
        </p:txBody>
      </p:sp>
      <p:pic>
        <p:nvPicPr>
          <p:cNvPr id="140" name="Google Shape;140;p20"/>
          <p:cNvPicPr preferRelativeResize="0"/>
          <p:nvPr/>
        </p:nvPicPr>
        <p:blipFill>
          <a:blip r:embed="rId3">
            <a:alphaModFix/>
          </a:blip>
          <a:stretch>
            <a:fillRect/>
          </a:stretch>
        </p:blipFill>
        <p:spPr>
          <a:xfrm>
            <a:off x="5998500" y="1999176"/>
            <a:ext cx="2813700" cy="2941599"/>
          </a:xfrm>
          <a:prstGeom prst="rect">
            <a:avLst/>
          </a:prstGeom>
          <a:noFill/>
          <a:ln>
            <a:noFill/>
          </a:ln>
        </p:spPr>
      </p:pic>
      <p:sp>
        <p:nvSpPr>
          <p:cNvPr id="141" name="Google Shape;141;p20"/>
          <p:cNvSpPr txBox="1"/>
          <p:nvPr/>
        </p:nvSpPr>
        <p:spPr>
          <a:xfrm>
            <a:off x="430325" y="1127050"/>
            <a:ext cx="8299200" cy="1229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1200"/>
              </a:spcAft>
              <a:buClr>
                <a:schemeClr val="dk1"/>
              </a:buClr>
              <a:buSzPts val="1100"/>
              <a:buFont typeface="Arial"/>
              <a:buNone/>
            </a:pPr>
            <a:r>
              <a:rPr lang="en-GB" sz="1500" u="sng">
                <a:solidFill>
                  <a:schemeClr val="dk1"/>
                </a:solidFill>
              </a:rPr>
              <a:t>Recap</a:t>
            </a:r>
            <a:r>
              <a:rPr lang="en-GB" sz="1500">
                <a:solidFill>
                  <a:schemeClr val="dk1"/>
                </a:solidFill>
              </a:rPr>
              <a:t>: the eyes send signals to the brain about the colour, light and patterns of we are seeing. The brain then interprets these signals to work out what we are looking at.</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pic>
        <p:nvPicPr>
          <p:cNvPr descr="Awesome optical experiments with water and oil!&#10;Equipment: glass, water, vegetable oil, drawings.&#10;Place a coin in a cup so that it isn't in your line of sight. Just add water, and the coin will appear! Draw two horizontal arrows pointing in opposite directions. Place an empty glass in front of them. Fill the glass with water – the arrows change directions! You can achieve an equally amazing effect by drawing diagonal stripes or a chessboard. Wow! Optics is awesome!&#10;Refraction is a phenomenon by which a wave, such as light, changes directions when transitioning from one medium to another. Different light-transmitting media have different optical densities, and therefore light travels through them at different speeds. The higher a medium’s optical density, the slower light travels through it. Refraction is everywhere, and we perceive it as completely normal: you can see how a straw in a glass of oil “breaks” at the border between the liquid and the air. Due to its shape, a glass of water acts as a lens capable of flipping an image. This creates stunning optical illusions. The refraction of light at the boundary of two media creates a paradoxical visual effect: objects overlapping both media appear &quot;refracted upward&quot; in the denser medium, while a ray of light entering a denser medium “refracts downward.” This effect causes bodies of water to seem shallower than they actually are. The refraction of light through glass or water is perhaps the simplest and most obvious example of beam distortion, but the laws of refraction apply to any waves – electromagnetic, acoustic, and even ocean waves.&#10;Safety precautions: None." id="146" name="Google Shape;146;p21" title="DIY optical illusions">
            <a:hlinkClick r:id="rId3"/>
          </p:cNvPr>
          <p:cNvPicPr preferRelativeResize="0"/>
          <p:nvPr/>
        </p:nvPicPr>
        <p:blipFill>
          <a:blip r:embed="rId4">
            <a:alphaModFix/>
          </a:blip>
          <a:stretch>
            <a:fillRect/>
          </a:stretch>
        </p:blipFill>
        <p:spPr>
          <a:xfrm>
            <a:off x="1534350" y="386688"/>
            <a:ext cx="5826824" cy="43701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
                                        </p:tgtEl>
                                        <p:attrNameLst>
                                          <p:attrName>style.visibility</p:attrName>
                                        </p:attrNameLst>
                                      </p:cBhvr>
                                      <p:to>
                                        <p:strVal val="visible"/>
                                      </p:to>
                                    </p:set>
                                    <p:animEffect filter="fade" transition="in">
                                      <p:cBhvr>
                                        <p:cTn dur="1000"/>
                                        <p:tgtEl>
                                          <p:spTgt spid="1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